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1"/>
  </p:notesMasterIdLst>
  <p:sldIdLst>
    <p:sldId id="324" r:id="rId5"/>
    <p:sldId id="448" r:id="rId6"/>
    <p:sldId id="331" r:id="rId7"/>
    <p:sldId id="455" r:id="rId8"/>
    <p:sldId id="326" r:id="rId9"/>
    <p:sldId id="327" r:id="rId10"/>
    <p:sldId id="426" r:id="rId11"/>
    <p:sldId id="2147374020" r:id="rId12"/>
    <p:sldId id="381" r:id="rId13"/>
    <p:sldId id="338" r:id="rId14"/>
    <p:sldId id="333" r:id="rId15"/>
    <p:sldId id="449" r:id="rId16"/>
    <p:sldId id="451" r:id="rId17"/>
    <p:sldId id="435" r:id="rId18"/>
    <p:sldId id="417" r:id="rId19"/>
    <p:sldId id="447" r:id="rId20"/>
    <p:sldId id="458" r:id="rId21"/>
    <p:sldId id="415" r:id="rId22"/>
    <p:sldId id="459" r:id="rId23"/>
    <p:sldId id="355" r:id="rId24"/>
    <p:sldId id="396" r:id="rId25"/>
    <p:sldId id="422" r:id="rId26"/>
    <p:sldId id="457" r:id="rId27"/>
    <p:sldId id="2147374022" r:id="rId28"/>
    <p:sldId id="406" r:id="rId29"/>
    <p:sldId id="351"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564529-33D6-1FD5-61C4-1F98E497B470}" name="Michelle Turcotte" initials="" userId="S::mturcotte@avidproducts.com::ed1ecb32-6852-4bb3-8701-8e2adf0c82fe" providerId="AD"/>
  <p188:author id="{5AB0E836-E613-7385-B30F-4183F55E971E}" name="Ken Loyd" initials="KL" userId="S::Kloyd@avidproducts.com::c3faee67-b1c7-476c-919c-53c742a1fcfa" providerId="AD"/>
  <p188:author id="{4967ED46-D738-6FC5-509B-014C345AC1C7}" name="Denise Celuch" initials="DC" userId="S::dceluch@avidproducts.com::032b80f8-bd59-46c3-8fcc-3a1f99cf7dc7" providerId="AD"/>
  <p188:author id="{A7B73B64-DE00-4237-1A7D-09A4426E4A6E}" name="Jon Prove" initials="JP" userId="S::jprove@avidproducts.com::953138c5-530a-4d67-a403-afeb659ed94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57A"/>
    <a:srgbClr val="3050FF"/>
    <a:srgbClr val="FF9933"/>
    <a:srgbClr val="56C271"/>
    <a:srgbClr val="56EA75"/>
    <a:srgbClr val="00FFFF"/>
    <a:srgbClr val="006650"/>
    <a:srgbClr val="FFFFFF"/>
    <a:srgbClr val="F5F5F5"/>
    <a:srgbClr val="307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92834-A2D6-4961-AD3A-90673313F5BD}" v="4" dt="2026-06-11T22:41:49.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9" autoAdjust="0"/>
    <p:restoredTop sz="94660"/>
  </p:normalViewPr>
  <p:slideViewPr>
    <p:cSldViewPr snapToGrid="0">
      <p:cViewPr varScale="1">
        <p:scale>
          <a:sx n="105" d="100"/>
          <a:sy n="105" d="100"/>
        </p:scale>
        <p:origin x="132" y="96"/>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Loyd" userId="c3faee67-b1c7-476c-919c-53c742a1fcfa" providerId="ADAL" clId="{B85D7967-6BBD-47A1-9CE7-EB2221C23FF2}"/>
    <pc:docChg chg="undo custSel modSld">
      <pc:chgData name="Ken Loyd" userId="c3faee67-b1c7-476c-919c-53c742a1fcfa" providerId="ADAL" clId="{B85D7967-6BBD-47A1-9CE7-EB2221C23FF2}" dt="2026-06-12T21:19:01.325" v="5" actId="20577"/>
      <pc:docMkLst>
        <pc:docMk/>
      </pc:docMkLst>
      <pc:sldChg chg="modSp mod">
        <pc:chgData name="Ken Loyd" userId="c3faee67-b1c7-476c-919c-53c742a1fcfa" providerId="ADAL" clId="{B85D7967-6BBD-47A1-9CE7-EB2221C23FF2}" dt="2026-06-12T21:19:01.325" v="5" actId="20577"/>
        <pc:sldMkLst>
          <pc:docMk/>
          <pc:sldMk cId="4174378417" sldId="324"/>
        </pc:sldMkLst>
        <pc:spChg chg="mod">
          <ac:chgData name="Ken Loyd" userId="c3faee67-b1c7-476c-919c-53c742a1fcfa" providerId="ADAL" clId="{B85D7967-6BBD-47A1-9CE7-EB2221C23FF2}" dt="2026-06-12T21:19:01.325" v="5" actId="20577"/>
          <ac:spMkLst>
            <pc:docMk/>
            <pc:sldMk cId="4174378417" sldId="324"/>
            <ac:spMk id="5" creationId="{46993D9C-8631-EFC7-DF7B-3811DD58C0E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8"/>
          </a:xfrm>
          <a:prstGeom prst="rect">
            <a:avLst/>
          </a:prstGeom>
        </p:spPr>
        <p:txBody>
          <a:bodyPr vert="horz" lIns="96651" tIns="48326" rIns="96651" bIns="48326" rtlCol="0"/>
          <a:lstStyle>
            <a:lvl1pPr algn="l">
              <a:defRPr sz="1200"/>
            </a:lvl1pPr>
          </a:lstStyle>
          <a:p>
            <a:endParaRPr lang="en-US" dirty="0"/>
          </a:p>
        </p:txBody>
      </p:sp>
      <p:sp>
        <p:nvSpPr>
          <p:cNvPr id="3" name="Date Placeholder 2"/>
          <p:cNvSpPr>
            <a:spLocks noGrp="1"/>
          </p:cNvSpPr>
          <p:nvPr>
            <p:ph type="dt" idx="1"/>
          </p:nvPr>
        </p:nvSpPr>
        <p:spPr>
          <a:xfrm>
            <a:off x="4143587" y="1"/>
            <a:ext cx="3169920" cy="481728"/>
          </a:xfrm>
          <a:prstGeom prst="rect">
            <a:avLst/>
          </a:prstGeom>
        </p:spPr>
        <p:txBody>
          <a:bodyPr vert="horz" lIns="96651" tIns="48326" rIns="96651" bIns="48326" rtlCol="0"/>
          <a:lstStyle>
            <a:lvl1pPr algn="r">
              <a:defRPr sz="1200"/>
            </a:lvl1pPr>
          </a:lstStyle>
          <a:p>
            <a:fld id="{A818D9E1-F5BB-5548-932A-A6FF793A0DB0}" type="datetimeFigureOut">
              <a:rPr lang="en-US" smtClean="0"/>
              <a:t>6/12/2026</a:t>
            </a:fld>
            <a:endParaRPr lang="en-US" dirty="0"/>
          </a:p>
        </p:txBody>
      </p:sp>
      <p:sp>
        <p:nvSpPr>
          <p:cNvPr id="4" name="Slide Image Placeholder 3"/>
          <p:cNvSpPr>
            <a:spLocks noGrp="1" noRot="1" noChangeAspect="1"/>
          </p:cNvSpPr>
          <p:nvPr>
            <p:ph type="sldImg" idx="2"/>
          </p:nvPr>
        </p:nvSpPr>
        <p:spPr>
          <a:xfrm>
            <a:off x="774700" y="1198563"/>
            <a:ext cx="5765800" cy="3243262"/>
          </a:xfrm>
          <a:prstGeom prst="rect">
            <a:avLst/>
          </a:prstGeom>
          <a:noFill/>
          <a:ln w="12700">
            <a:solidFill>
              <a:prstClr val="black"/>
            </a:solidFill>
          </a:ln>
        </p:spPr>
        <p:txBody>
          <a:bodyPr vert="horz" lIns="96651" tIns="48326" rIns="96651" bIns="48326" rtlCol="0" anchor="ctr"/>
          <a:lstStyle/>
          <a:p>
            <a:endParaRPr lang="en-US" dirty="0"/>
          </a:p>
        </p:txBody>
      </p:sp>
      <p:sp>
        <p:nvSpPr>
          <p:cNvPr id="5" name="Notes Placeholder 4"/>
          <p:cNvSpPr>
            <a:spLocks noGrp="1"/>
          </p:cNvSpPr>
          <p:nvPr>
            <p:ph type="body" sz="quarter" idx="3"/>
          </p:nvPr>
        </p:nvSpPr>
        <p:spPr>
          <a:xfrm>
            <a:off x="731521" y="4620580"/>
            <a:ext cx="5852160" cy="3780472"/>
          </a:xfrm>
          <a:prstGeom prst="rect">
            <a:avLst/>
          </a:prstGeom>
        </p:spPr>
        <p:txBody>
          <a:bodyPr vert="horz" lIns="96651" tIns="48326" rIns="96651" bIns="4832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6"/>
            <a:ext cx="3169920" cy="481727"/>
          </a:xfrm>
          <a:prstGeom prst="rect">
            <a:avLst/>
          </a:prstGeom>
        </p:spPr>
        <p:txBody>
          <a:bodyPr vert="horz" lIns="96651" tIns="48326" rIns="96651" bIns="4832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6"/>
            <a:ext cx="3169920" cy="481727"/>
          </a:xfrm>
          <a:prstGeom prst="rect">
            <a:avLst/>
          </a:prstGeom>
        </p:spPr>
        <p:txBody>
          <a:bodyPr vert="horz" lIns="96651" tIns="48326" rIns="96651" bIns="48326" rtlCol="0" anchor="b"/>
          <a:lstStyle>
            <a:lvl1pPr algn="r">
              <a:defRPr sz="1200"/>
            </a:lvl1pPr>
          </a:lstStyle>
          <a:p>
            <a:fld id="{3E8E6299-C892-5A4D-8E7D-79F8B3C16EB5}" type="slidenum">
              <a:rPr lang="en-US" smtClean="0"/>
              <a:t>‹#›</a:t>
            </a:fld>
            <a:endParaRPr lang="en-US" dirty="0"/>
          </a:p>
        </p:txBody>
      </p:sp>
    </p:spTree>
    <p:extLst>
      <p:ext uri="{BB962C8B-B14F-4D97-AF65-F5344CB8AC3E}">
        <p14:creationId xmlns:p14="http://schemas.microsoft.com/office/powerpoint/2010/main" val="4109515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8E6299-C892-5A4D-8E7D-79F8B3C16EB5}" type="slidenum">
              <a:rPr lang="en-US" smtClean="0"/>
              <a:t>1</a:t>
            </a:fld>
            <a:endParaRPr lang="en-US" dirty="0"/>
          </a:p>
        </p:txBody>
      </p:sp>
    </p:spTree>
    <p:extLst>
      <p:ext uri="{BB962C8B-B14F-4D97-AF65-F5344CB8AC3E}">
        <p14:creationId xmlns:p14="http://schemas.microsoft.com/office/powerpoint/2010/main" val="413873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8E6299-C892-5A4D-8E7D-79F8B3C16EB5}" type="slidenum">
              <a:rPr lang="en-US" smtClean="0"/>
              <a:t>3</a:t>
            </a:fld>
            <a:endParaRPr lang="en-US" dirty="0"/>
          </a:p>
        </p:txBody>
      </p:sp>
    </p:spTree>
    <p:extLst>
      <p:ext uri="{BB962C8B-B14F-4D97-AF65-F5344CB8AC3E}">
        <p14:creationId xmlns:p14="http://schemas.microsoft.com/office/powerpoint/2010/main" val="3233384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8E6299-C892-5A4D-8E7D-79F8B3C16EB5}" type="slidenum">
              <a:rPr lang="en-US" smtClean="0"/>
              <a:t>5</a:t>
            </a:fld>
            <a:endParaRPr lang="en-US" dirty="0"/>
          </a:p>
        </p:txBody>
      </p:sp>
    </p:spTree>
    <p:extLst>
      <p:ext uri="{BB962C8B-B14F-4D97-AF65-F5344CB8AC3E}">
        <p14:creationId xmlns:p14="http://schemas.microsoft.com/office/powerpoint/2010/main" val="2116547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9DB83-19DF-CD51-3713-248F1C145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255CB-6387-BB2E-0D74-7FD6A7B094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476BC-8FF7-CC3D-9B92-26BB1461DE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2CDFCA-D2D5-BE7C-4476-C1EA50252843}"/>
              </a:ext>
            </a:extLst>
          </p:cNvPr>
          <p:cNvSpPr>
            <a:spLocks noGrp="1"/>
          </p:cNvSpPr>
          <p:nvPr>
            <p:ph type="sldNum" sz="quarter" idx="5"/>
          </p:nvPr>
        </p:nvSpPr>
        <p:spPr/>
        <p:txBody>
          <a:bodyPr/>
          <a:lstStyle/>
          <a:p>
            <a:fld id="{3E8E6299-C892-5A4D-8E7D-79F8B3C16EB5}" type="slidenum">
              <a:rPr lang="en-US" smtClean="0"/>
              <a:t>9</a:t>
            </a:fld>
            <a:endParaRPr lang="en-US" dirty="0"/>
          </a:p>
        </p:txBody>
      </p:sp>
    </p:spTree>
    <p:extLst>
      <p:ext uri="{BB962C8B-B14F-4D97-AF65-F5344CB8AC3E}">
        <p14:creationId xmlns:p14="http://schemas.microsoft.com/office/powerpoint/2010/main" val="378132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114B6-64BB-D152-6C57-759268E7F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033A3-DFD7-1B06-EDB5-B5F3D4D789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4C0EE2-7A6A-FB92-6598-6813AAEA95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10C956-6A4D-AED1-DCFC-95BF06964E8B}"/>
              </a:ext>
            </a:extLst>
          </p:cNvPr>
          <p:cNvSpPr>
            <a:spLocks noGrp="1"/>
          </p:cNvSpPr>
          <p:nvPr>
            <p:ph type="sldNum" sz="quarter" idx="5"/>
          </p:nvPr>
        </p:nvSpPr>
        <p:spPr/>
        <p:txBody>
          <a:bodyPr/>
          <a:lstStyle/>
          <a:p>
            <a:fld id="{3E8E6299-C892-5A4D-8E7D-79F8B3C16EB5}" type="slidenum">
              <a:rPr lang="en-US" smtClean="0"/>
              <a:t>12</a:t>
            </a:fld>
            <a:endParaRPr lang="en-US" dirty="0"/>
          </a:p>
        </p:txBody>
      </p:sp>
    </p:spTree>
    <p:extLst>
      <p:ext uri="{BB962C8B-B14F-4D97-AF65-F5344CB8AC3E}">
        <p14:creationId xmlns:p14="http://schemas.microsoft.com/office/powerpoint/2010/main" val="587975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8E6299-C892-5A4D-8E7D-79F8B3C16EB5}" type="slidenum">
              <a:rPr lang="en-US" smtClean="0"/>
              <a:t>15</a:t>
            </a:fld>
            <a:endParaRPr lang="en-US" dirty="0"/>
          </a:p>
        </p:txBody>
      </p:sp>
    </p:spTree>
    <p:extLst>
      <p:ext uri="{BB962C8B-B14F-4D97-AF65-F5344CB8AC3E}">
        <p14:creationId xmlns:p14="http://schemas.microsoft.com/office/powerpoint/2010/main" val="3187800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8E6299-C892-5A4D-8E7D-79F8B3C16EB5}" type="slidenum">
              <a:rPr lang="en-US" smtClean="0"/>
              <a:t>18</a:t>
            </a:fld>
            <a:endParaRPr lang="en-US" dirty="0"/>
          </a:p>
        </p:txBody>
      </p:sp>
    </p:spTree>
    <p:extLst>
      <p:ext uri="{BB962C8B-B14F-4D97-AF65-F5344CB8AC3E}">
        <p14:creationId xmlns:p14="http://schemas.microsoft.com/office/powerpoint/2010/main" val="334232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8E6299-C892-5A4D-8E7D-79F8B3C16EB5}" type="slidenum">
              <a:rPr lang="en-US" smtClean="0"/>
              <a:t>20</a:t>
            </a:fld>
            <a:endParaRPr lang="en-US" dirty="0"/>
          </a:p>
        </p:txBody>
      </p:sp>
    </p:spTree>
    <p:extLst>
      <p:ext uri="{BB962C8B-B14F-4D97-AF65-F5344CB8AC3E}">
        <p14:creationId xmlns:p14="http://schemas.microsoft.com/office/powerpoint/2010/main" val="3005909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avidproducts.com/"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avidproducts.com/"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avidproducts.com/"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avidproducts.com/"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avidproducts.com/" TargetMode="Externa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avidproducts.com/" TargetMode="External"/><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avidproducts.com/" TargetMode="External"/><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avidproducts.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1 - For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967192-B86E-2B46-B868-4D65DD816C64}"/>
              </a:ext>
            </a:extLst>
          </p:cNvPr>
          <p:cNvSpPr>
            <a:spLocks noGrp="1"/>
          </p:cNvSpPr>
          <p:nvPr>
            <p:ph type="ctrTitle"/>
          </p:nvPr>
        </p:nvSpPr>
        <p:spPr>
          <a:xfrm>
            <a:off x="382383" y="1911927"/>
            <a:ext cx="7805654" cy="2286000"/>
          </a:xfrm>
        </p:spPr>
        <p:txBody>
          <a:bodyPr anchor="b">
            <a:normAutofit/>
          </a:bodyPr>
          <a:lstStyle>
            <a:lvl1pPr algn="l">
              <a:defRPr sz="6000" b="0" i="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stStyle>
          <a:p>
            <a:r>
              <a:rPr lang="en-US"/>
              <a:t>Click to edit Master title style</a:t>
            </a:r>
          </a:p>
        </p:txBody>
      </p:sp>
      <p:sp>
        <p:nvSpPr>
          <p:cNvPr id="10" name="Subtitle 2">
            <a:extLst>
              <a:ext uri="{FF2B5EF4-FFF2-40B4-BE49-F238E27FC236}">
                <a16:creationId xmlns:a16="http://schemas.microsoft.com/office/drawing/2014/main" id="{81188073-FA5A-664B-A7DA-AA0C2EAC6979}"/>
              </a:ext>
            </a:extLst>
          </p:cNvPr>
          <p:cNvSpPr>
            <a:spLocks noGrp="1"/>
          </p:cNvSpPr>
          <p:nvPr>
            <p:ph type="subTitle" idx="1"/>
          </p:nvPr>
        </p:nvSpPr>
        <p:spPr>
          <a:xfrm>
            <a:off x="382382" y="4197927"/>
            <a:ext cx="7805655" cy="1088967"/>
          </a:xfrm>
        </p:spPr>
        <p:txBody>
          <a:bodyPr>
            <a:normAutofit/>
          </a:bodyPr>
          <a:lstStyle>
            <a:lvl1pPr marL="0" indent="0" algn="l">
              <a:buNone/>
              <a:defRPr sz="1800" b="0" i="0">
                <a:solidFill>
                  <a:schemeClr val="bg1"/>
                </a:solidFill>
                <a:latin typeface="Aktiv Grotesk" panose="020B0504020202020204" pitchFamily="34" charset="0"/>
                <a:ea typeface="Aktiv Grotesk" panose="020B0504020202020204" pitchFamily="34" charset="0"/>
                <a:cs typeface="Aktiv Grotesk"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 name="Group 1">
            <a:extLst>
              <a:ext uri="{FF2B5EF4-FFF2-40B4-BE49-F238E27FC236}">
                <a16:creationId xmlns:a16="http://schemas.microsoft.com/office/drawing/2014/main" id="{757E9F58-0EAB-9F98-6A1C-2CE496799183}"/>
              </a:ext>
            </a:extLst>
          </p:cNvPr>
          <p:cNvGrpSpPr/>
          <p:nvPr userDrawn="1"/>
        </p:nvGrpSpPr>
        <p:grpSpPr>
          <a:xfrm>
            <a:off x="0" y="0"/>
            <a:ext cx="12192000" cy="6858000"/>
            <a:chOff x="0" y="0"/>
            <a:chExt cx="12192000" cy="6858000"/>
          </a:xfrm>
        </p:grpSpPr>
        <p:pic>
          <p:nvPicPr>
            <p:cNvPr id="9" name="Picture 8">
              <a:extLst>
                <a:ext uri="{FF2B5EF4-FFF2-40B4-BE49-F238E27FC236}">
                  <a16:creationId xmlns:a16="http://schemas.microsoft.com/office/drawing/2014/main" id="{FE69F960-5E46-9E43-9AF6-9015B31A33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923ED3D2-B97B-9031-0509-D6FAB753E7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283" y="626348"/>
              <a:ext cx="1868344" cy="511336"/>
            </a:xfrm>
            <a:prstGeom prst="rect">
              <a:avLst/>
            </a:prstGeom>
          </p:spPr>
        </p:pic>
      </p:grpSp>
    </p:spTree>
    <p:extLst>
      <p:ext uri="{BB962C8B-B14F-4D97-AF65-F5344CB8AC3E}">
        <p14:creationId xmlns:p14="http://schemas.microsoft.com/office/powerpoint/2010/main" val="1709774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99C5D-38C9-8C4A-9723-FAB0566AED25}"/>
              </a:ext>
            </a:extLst>
          </p:cNvPr>
          <p:cNvSpPr>
            <a:spLocks noGrp="1"/>
          </p:cNvSpPr>
          <p:nvPr>
            <p:ph type="title"/>
          </p:nvPr>
        </p:nvSpPr>
        <p:spPr>
          <a:xfrm>
            <a:off x="376519" y="833362"/>
            <a:ext cx="11433097" cy="10132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8F3FD5-722B-744D-B1FC-7ABBCC01D5CA}"/>
              </a:ext>
            </a:extLst>
          </p:cNvPr>
          <p:cNvSpPr>
            <a:spLocks noGrp="1"/>
          </p:cNvSpPr>
          <p:nvPr>
            <p:ph type="body" idx="1"/>
          </p:nvPr>
        </p:nvSpPr>
        <p:spPr>
          <a:xfrm>
            <a:off x="376520" y="2006474"/>
            <a:ext cx="5643280" cy="823912"/>
          </a:xfrm>
        </p:spPr>
        <p:txBody>
          <a:bodyPr anchor="b"/>
          <a:lstStyle>
            <a:lvl1pPr marL="0" indent="0">
              <a:buNone/>
              <a:defRPr sz="2400" b="1" i="0">
                <a:solidFill>
                  <a:schemeClr val="accent2"/>
                </a:solidFill>
                <a:latin typeface="Questa Sans"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B3642E-C82C-9448-B6AF-A9CA9012920F}"/>
              </a:ext>
            </a:extLst>
          </p:cNvPr>
          <p:cNvSpPr>
            <a:spLocks noGrp="1"/>
          </p:cNvSpPr>
          <p:nvPr>
            <p:ph sz="half" idx="2"/>
          </p:nvPr>
        </p:nvSpPr>
        <p:spPr>
          <a:xfrm>
            <a:off x="376519" y="2917825"/>
            <a:ext cx="5643281" cy="302577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36CB0E-3687-BF4B-A27E-64F4C10B5BF6}"/>
              </a:ext>
            </a:extLst>
          </p:cNvPr>
          <p:cNvSpPr>
            <a:spLocks noGrp="1"/>
          </p:cNvSpPr>
          <p:nvPr>
            <p:ph type="body" sz="quarter" idx="3"/>
          </p:nvPr>
        </p:nvSpPr>
        <p:spPr>
          <a:xfrm>
            <a:off x="6172199" y="2006473"/>
            <a:ext cx="5637415" cy="823912"/>
          </a:xfrm>
        </p:spPr>
        <p:txBody>
          <a:bodyPr anchor="b"/>
          <a:lstStyle>
            <a:lvl1pPr marL="0" indent="0">
              <a:buNone/>
              <a:defRPr sz="2400" b="1" i="0">
                <a:solidFill>
                  <a:schemeClr val="accent2"/>
                </a:solidFill>
                <a:latin typeface="Questa Sans" panose="02000000000000000000"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E7538E-B6C5-5A43-B84E-945DE88BAAF4}"/>
              </a:ext>
            </a:extLst>
          </p:cNvPr>
          <p:cNvSpPr>
            <a:spLocks noGrp="1"/>
          </p:cNvSpPr>
          <p:nvPr>
            <p:ph sz="quarter" idx="4"/>
          </p:nvPr>
        </p:nvSpPr>
        <p:spPr>
          <a:xfrm>
            <a:off x="6172200" y="2917825"/>
            <a:ext cx="5637416" cy="302577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0C5EB39-5330-F148-9228-B41D3666DD2F}"/>
              </a:ext>
            </a:extLst>
          </p:cNvPr>
          <p:cNvSpPr>
            <a:spLocks noGrp="1"/>
          </p:cNvSpPr>
          <p:nvPr>
            <p:ph type="ftr" sz="quarter" idx="11"/>
          </p:nvPr>
        </p:nvSpPr>
        <p:spPr>
          <a:xfrm>
            <a:off x="382383" y="6356350"/>
            <a:ext cx="7794567" cy="365125"/>
          </a:xfrm>
          <a:prstGeom prst="rect">
            <a:avLst/>
          </a:prstGeom>
        </p:spPr>
        <p:txBody>
          <a:bodyPr/>
          <a:lstStyle/>
          <a:p>
            <a:r>
              <a:rPr lang="en-US" dirty="0"/>
              <a:t>Click to edit presentation title</a:t>
            </a:r>
          </a:p>
        </p:txBody>
      </p:sp>
      <p:sp>
        <p:nvSpPr>
          <p:cNvPr id="12" name="Text Placeholder 9">
            <a:extLst>
              <a:ext uri="{FF2B5EF4-FFF2-40B4-BE49-F238E27FC236}">
                <a16:creationId xmlns:a16="http://schemas.microsoft.com/office/drawing/2014/main" id="{23470576-3B04-6C46-9AB7-D507F23E8904}"/>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1"/>
                </a:solidFill>
                <a:latin typeface="Questa Sans" panose="02000000000000000000" pitchFamily="2" charset="77"/>
              </a:defRPr>
            </a:lvl1pPr>
          </a:lstStyle>
          <a:p>
            <a:pPr lvl="0"/>
            <a:r>
              <a:rPr lang="en-US"/>
              <a:t>Click to edit Master text styles</a:t>
            </a:r>
          </a:p>
        </p:txBody>
      </p:sp>
    </p:spTree>
    <p:extLst>
      <p:ext uri="{BB962C8B-B14F-4D97-AF65-F5344CB8AC3E}">
        <p14:creationId xmlns:p14="http://schemas.microsoft.com/office/powerpoint/2010/main" val="3067840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1144-11EC-C240-9F99-73AF494975D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E76151B-5AE3-6041-B09B-017E5FB811DF}"/>
              </a:ext>
            </a:extLst>
          </p:cNvPr>
          <p:cNvSpPr>
            <a:spLocks noGrp="1"/>
          </p:cNvSpPr>
          <p:nvPr>
            <p:ph type="ftr" sz="quarter" idx="11"/>
          </p:nvPr>
        </p:nvSpPr>
        <p:spPr>
          <a:xfrm>
            <a:off x="382383" y="6356350"/>
            <a:ext cx="7794567" cy="365125"/>
          </a:xfrm>
          <a:prstGeom prst="rect">
            <a:avLst/>
          </a:prstGeom>
        </p:spPr>
        <p:txBody>
          <a:bodyPr/>
          <a:lstStyle/>
          <a:p>
            <a:r>
              <a:rPr lang="en-US" dirty="0"/>
              <a:t>Click to edit presentation title</a:t>
            </a:r>
          </a:p>
        </p:txBody>
      </p:sp>
      <p:sp>
        <p:nvSpPr>
          <p:cNvPr id="6" name="Text Placeholder 9">
            <a:extLst>
              <a:ext uri="{FF2B5EF4-FFF2-40B4-BE49-F238E27FC236}">
                <a16:creationId xmlns:a16="http://schemas.microsoft.com/office/drawing/2014/main" id="{220590B9-C11A-714A-8E57-3FEBAFDC916E}"/>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1"/>
                </a:solidFill>
                <a:latin typeface="Questa Sans" panose="02000000000000000000" pitchFamily="2" charset="77"/>
              </a:defRPr>
            </a:lvl1pPr>
          </a:lstStyle>
          <a:p>
            <a:pPr lvl="0"/>
            <a:r>
              <a:rPr lang="en-US"/>
              <a:t>Click to edit Master text styles</a:t>
            </a:r>
          </a:p>
        </p:txBody>
      </p:sp>
      <p:sp>
        <p:nvSpPr>
          <p:cNvPr id="5" name="Content Placeholder 2">
            <a:extLst>
              <a:ext uri="{FF2B5EF4-FFF2-40B4-BE49-F238E27FC236}">
                <a16:creationId xmlns:a16="http://schemas.microsoft.com/office/drawing/2014/main" id="{30DC2708-19FD-55A9-4A3D-7E60A1413E0B}"/>
              </a:ext>
            </a:extLst>
          </p:cNvPr>
          <p:cNvSpPr>
            <a:spLocks noGrp="1"/>
          </p:cNvSpPr>
          <p:nvPr>
            <p:ph idx="1"/>
          </p:nvPr>
        </p:nvSpPr>
        <p:spPr>
          <a:xfrm>
            <a:off x="376519" y="1980710"/>
            <a:ext cx="2628900" cy="3844514"/>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3">
            <a:extLst>
              <a:ext uri="{FF2B5EF4-FFF2-40B4-BE49-F238E27FC236}">
                <a16:creationId xmlns:a16="http://schemas.microsoft.com/office/drawing/2014/main" id="{0D26D05E-1A3F-890E-53C5-5523402A2BE0}"/>
              </a:ext>
            </a:extLst>
          </p:cNvPr>
          <p:cNvSpPr>
            <a:spLocks noGrp="1"/>
          </p:cNvSpPr>
          <p:nvPr>
            <p:ph sz="quarter" idx="14"/>
          </p:nvPr>
        </p:nvSpPr>
        <p:spPr>
          <a:xfrm>
            <a:off x="3306710" y="1980710"/>
            <a:ext cx="2648388" cy="3821694"/>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5">
            <a:extLst>
              <a:ext uri="{FF2B5EF4-FFF2-40B4-BE49-F238E27FC236}">
                <a16:creationId xmlns:a16="http://schemas.microsoft.com/office/drawing/2014/main" id="{142A1711-B65B-665C-621B-207D842E028E}"/>
              </a:ext>
            </a:extLst>
          </p:cNvPr>
          <p:cNvSpPr>
            <a:spLocks noGrp="1"/>
          </p:cNvSpPr>
          <p:nvPr>
            <p:ph sz="quarter" idx="15"/>
          </p:nvPr>
        </p:nvSpPr>
        <p:spPr>
          <a:xfrm>
            <a:off x="6256389" y="1980710"/>
            <a:ext cx="2628900" cy="3821694"/>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17">
            <a:extLst>
              <a:ext uri="{FF2B5EF4-FFF2-40B4-BE49-F238E27FC236}">
                <a16:creationId xmlns:a16="http://schemas.microsoft.com/office/drawing/2014/main" id="{1CB39070-5CF6-4492-3467-60E2882E4AE7}"/>
              </a:ext>
            </a:extLst>
          </p:cNvPr>
          <p:cNvSpPr>
            <a:spLocks noGrp="1"/>
          </p:cNvSpPr>
          <p:nvPr>
            <p:ph sz="quarter" idx="16"/>
          </p:nvPr>
        </p:nvSpPr>
        <p:spPr>
          <a:xfrm>
            <a:off x="9186581" y="1980710"/>
            <a:ext cx="2628900" cy="3844514"/>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018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7B8B135-5C8A-A34E-B623-700A8EED5B8F}"/>
              </a:ext>
            </a:extLst>
          </p:cNvPr>
          <p:cNvSpPr>
            <a:spLocks noGrp="1"/>
          </p:cNvSpPr>
          <p:nvPr>
            <p:ph type="ftr" sz="quarter" idx="11"/>
          </p:nvPr>
        </p:nvSpPr>
        <p:spPr>
          <a:xfrm>
            <a:off x="382383" y="6356350"/>
            <a:ext cx="7794567" cy="365125"/>
          </a:xfrm>
          <a:prstGeom prst="rect">
            <a:avLst/>
          </a:prstGeom>
        </p:spPr>
        <p:txBody>
          <a:bodyPr/>
          <a:lstStyle/>
          <a:p>
            <a:r>
              <a:rPr lang="en-US" dirty="0"/>
              <a:t>Click to edit presentation title</a:t>
            </a:r>
          </a:p>
        </p:txBody>
      </p:sp>
      <p:sp>
        <p:nvSpPr>
          <p:cNvPr id="5" name="Text Placeholder 9">
            <a:extLst>
              <a:ext uri="{FF2B5EF4-FFF2-40B4-BE49-F238E27FC236}">
                <a16:creationId xmlns:a16="http://schemas.microsoft.com/office/drawing/2014/main" id="{DB618E8E-1D9D-9740-AA55-B40B81B36B58}"/>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1"/>
                </a:solidFill>
                <a:latin typeface="Questa Sans" panose="02000000000000000000" pitchFamily="2" charset="77"/>
              </a:defRPr>
            </a:lvl1pPr>
          </a:lstStyle>
          <a:p>
            <a:pPr lvl="0"/>
            <a:r>
              <a:rPr lang="en-US"/>
              <a:t>Click to edit Master text styles</a:t>
            </a:r>
          </a:p>
        </p:txBody>
      </p:sp>
    </p:spTree>
    <p:extLst>
      <p:ext uri="{BB962C8B-B14F-4D97-AF65-F5344CB8AC3E}">
        <p14:creationId xmlns:p14="http://schemas.microsoft.com/office/powerpoint/2010/main" val="262587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A4667-6314-2247-B66B-4C186A82299D}"/>
              </a:ext>
            </a:extLst>
          </p:cNvPr>
          <p:cNvSpPr>
            <a:spLocks noGrp="1"/>
          </p:cNvSpPr>
          <p:nvPr>
            <p:ph type="title"/>
          </p:nvPr>
        </p:nvSpPr>
        <p:spPr>
          <a:xfrm>
            <a:off x="376520" y="833362"/>
            <a:ext cx="4395506" cy="1013263"/>
          </a:xfrm>
        </p:spPr>
        <p:txBody>
          <a:bodyPr anchor="t"/>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07AA52-AC2D-934D-83B7-32765F9EB742}"/>
              </a:ext>
            </a:extLst>
          </p:cNvPr>
          <p:cNvSpPr>
            <a:spLocks noGrp="1"/>
          </p:cNvSpPr>
          <p:nvPr>
            <p:ph idx="1"/>
          </p:nvPr>
        </p:nvSpPr>
        <p:spPr>
          <a:xfrm>
            <a:off x="5037513" y="833363"/>
            <a:ext cx="6772103" cy="5027688"/>
          </a:xfrm>
        </p:spPr>
        <p:txBody>
          <a:bodyPr>
            <a:normAutofit/>
          </a:bodyPr>
          <a:lstStyle>
            <a:lvl1pPr>
              <a:buClr>
                <a:schemeClr val="accent1"/>
              </a:buClr>
              <a:defRPr sz="2400"/>
            </a:lvl1pPr>
            <a:lvl2pPr>
              <a:buClr>
                <a:schemeClr val="accent1"/>
              </a:buClr>
              <a:defRPr sz="2000"/>
            </a:lvl2pPr>
            <a:lvl3pPr>
              <a:buClr>
                <a:schemeClr val="accent1"/>
              </a:buClr>
              <a:defRPr sz="1800"/>
            </a:lvl3pPr>
            <a:lvl4pPr>
              <a:buClr>
                <a:schemeClr val="accent1"/>
              </a:buClr>
              <a:defRPr sz="1600"/>
            </a:lvl4pPr>
            <a:lvl5pPr>
              <a:buClr>
                <a:schemeClr val="accent1"/>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449A5B-2CFD-464A-9141-B6AC467B4CAF}"/>
              </a:ext>
            </a:extLst>
          </p:cNvPr>
          <p:cNvSpPr>
            <a:spLocks noGrp="1"/>
          </p:cNvSpPr>
          <p:nvPr>
            <p:ph type="body" sz="half" idx="2"/>
          </p:nvPr>
        </p:nvSpPr>
        <p:spPr>
          <a:xfrm>
            <a:off x="376520" y="2003530"/>
            <a:ext cx="4395506" cy="3940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AB8EC71-3B80-204D-B343-DA40195B77F9}"/>
              </a:ext>
            </a:extLst>
          </p:cNvPr>
          <p:cNvSpPr>
            <a:spLocks noGrp="1"/>
          </p:cNvSpPr>
          <p:nvPr>
            <p:ph type="ftr" sz="quarter" idx="11"/>
          </p:nvPr>
        </p:nvSpPr>
        <p:spPr>
          <a:xfrm>
            <a:off x="382383" y="6356350"/>
            <a:ext cx="7794567" cy="365125"/>
          </a:xfrm>
          <a:prstGeom prst="rect">
            <a:avLst/>
          </a:prstGeom>
        </p:spPr>
        <p:txBody>
          <a:bodyPr/>
          <a:lstStyle/>
          <a:p>
            <a:r>
              <a:rPr lang="en-US" dirty="0"/>
              <a:t>Click to edit presentation title</a:t>
            </a:r>
          </a:p>
        </p:txBody>
      </p:sp>
      <p:sp>
        <p:nvSpPr>
          <p:cNvPr id="12" name="Text Placeholder 9">
            <a:extLst>
              <a:ext uri="{FF2B5EF4-FFF2-40B4-BE49-F238E27FC236}">
                <a16:creationId xmlns:a16="http://schemas.microsoft.com/office/drawing/2014/main" id="{584E284A-9041-244E-AA09-498946440899}"/>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1"/>
                </a:solidFill>
                <a:latin typeface="Questa Sans" panose="02000000000000000000" pitchFamily="2" charset="77"/>
              </a:defRPr>
            </a:lvl1pPr>
          </a:lstStyle>
          <a:p>
            <a:pPr lvl="0"/>
            <a:r>
              <a:rPr lang="en-US"/>
              <a:t>Click to edit Master text styles</a:t>
            </a:r>
          </a:p>
        </p:txBody>
      </p:sp>
    </p:spTree>
    <p:extLst>
      <p:ext uri="{BB962C8B-B14F-4D97-AF65-F5344CB8AC3E}">
        <p14:creationId xmlns:p14="http://schemas.microsoft.com/office/powerpoint/2010/main" val="2375901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FD92-6270-C945-B924-26A6B77B3E92}"/>
              </a:ext>
            </a:extLst>
          </p:cNvPr>
          <p:cNvSpPr>
            <a:spLocks noGrp="1"/>
          </p:cNvSpPr>
          <p:nvPr>
            <p:ph type="title"/>
          </p:nvPr>
        </p:nvSpPr>
        <p:spPr>
          <a:xfrm>
            <a:off x="376520" y="833362"/>
            <a:ext cx="4395506" cy="1013263"/>
          </a:xfrm>
        </p:spPr>
        <p:txBody>
          <a:bodyPr anchor="t"/>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704CD7-0E1F-7447-8986-90CA2829A144}"/>
              </a:ext>
            </a:extLst>
          </p:cNvPr>
          <p:cNvSpPr>
            <a:spLocks noGrp="1"/>
          </p:cNvSpPr>
          <p:nvPr>
            <p:ph type="pic" idx="1"/>
          </p:nvPr>
        </p:nvSpPr>
        <p:spPr>
          <a:xfrm>
            <a:off x="5037513" y="833362"/>
            <a:ext cx="6772103" cy="51102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4F5643FE-6D07-0048-BBAB-75A92E8BC58C}"/>
              </a:ext>
            </a:extLst>
          </p:cNvPr>
          <p:cNvSpPr>
            <a:spLocks noGrp="1"/>
          </p:cNvSpPr>
          <p:nvPr>
            <p:ph type="body" sz="half" idx="2"/>
          </p:nvPr>
        </p:nvSpPr>
        <p:spPr>
          <a:xfrm>
            <a:off x="376520" y="2003530"/>
            <a:ext cx="4395506" cy="39400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96D56FF-2043-AD4C-98A3-9365F7792477}"/>
              </a:ext>
            </a:extLst>
          </p:cNvPr>
          <p:cNvSpPr>
            <a:spLocks noGrp="1"/>
          </p:cNvSpPr>
          <p:nvPr>
            <p:ph type="ftr" sz="quarter" idx="11"/>
          </p:nvPr>
        </p:nvSpPr>
        <p:spPr>
          <a:xfrm>
            <a:off x="382383" y="6356350"/>
            <a:ext cx="7794567" cy="365125"/>
          </a:xfrm>
          <a:prstGeom prst="rect">
            <a:avLst/>
          </a:prstGeom>
        </p:spPr>
        <p:txBody>
          <a:bodyPr/>
          <a:lstStyle/>
          <a:p>
            <a:r>
              <a:rPr lang="en-US" dirty="0"/>
              <a:t>Click to edit presentation title</a:t>
            </a:r>
          </a:p>
        </p:txBody>
      </p:sp>
      <p:sp>
        <p:nvSpPr>
          <p:cNvPr id="11" name="Text Placeholder 9">
            <a:extLst>
              <a:ext uri="{FF2B5EF4-FFF2-40B4-BE49-F238E27FC236}">
                <a16:creationId xmlns:a16="http://schemas.microsoft.com/office/drawing/2014/main" id="{EBFED98C-DF54-814C-B96D-D35E12FE12C0}"/>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1"/>
                </a:solidFill>
                <a:latin typeface="Questa Sans" panose="02000000000000000000" pitchFamily="2" charset="77"/>
              </a:defRPr>
            </a:lvl1pPr>
          </a:lstStyle>
          <a:p>
            <a:pPr lvl="0"/>
            <a:r>
              <a:rPr lang="en-US"/>
              <a:t>Click to edit Master text styles</a:t>
            </a:r>
          </a:p>
        </p:txBody>
      </p:sp>
    </p:spTree>
    <p:extLst>
      <p:ext uri="{BB962C8B-B14F-4D97-AF65-F5344CB8AC3E}">
        <p14:creationId xmlns:p14="http://schemas.microsoft.com/office/powerpoint/2010/main" val="4131598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Questions">
    <p:bg>
      <p:bgPr>
        <a:solidFill>
          <a:srgbClr val="0095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7289-2E1C-8E46-915B-2EBE901D2AC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E8B4A7A-2C13-D14F-AD8B-BE14D0ABC4B1}"/>
              </a:ext>
            </a:extLst>
          </p:cNvPr>
          <p:cNvSpPr>
            <a:spLocks noGrp="1"/>
          </p:cNvSpPr>
          <p:nvPr>
            <p:ph idx="1"/>
          </p:nvPr>
        </p:nvSpPr>
        <p:spPr/>
        <p:txBody>
          <a:bodyPr>
            <a:normAutofit/>
          </a:bodyPr>
          <a:lstStyle>
            <a:lvl1pPr marL="514350" indent="-514350">
              <a:buFont typeface="+mj-lt"/>
              <a:buAutoNum type="arabicPeriod"/>
              <a:defRPr sz="2800">
                <a:solidFill>
                  <a:schemeClr val="bg1"/>
                </a:solidFill>
              </a:defRPr>
            </a:lvl1pPr>
            <a:lvl2pPr marL="914400" indent="-457200">
              <a:buFont typeface="+mj-lt"/>
              <a:buAutoNum type="arabicPeriod"/>
              <a:defRPr sz="2400">
                <a:solidFill>
                  <a:schemeClr val="bg1"/>
                </a:solidFill>
              </a:defRPr>
            </a:lvl2pPr>
            <a:lvl3pPr marL="1371600" indent="-457200">
              <a:buFont typeface="+mj-lt"/>
              <a:buAutoNum type="arabicPeriod"/>
              <a:defRPr sz="2000">
                <a:solidFill>
                  <a:schemeClr val="bg1"/>
                </a:solidFill>
              </a:defRPr>
            </a:lvl3pPr>
            <a:lvl4pPr marL="1714500" indent="-342900">
              <a:buFont typeface="+mj-lt"/>
              <a:buAutoNum type="arabicPeriod"/>
              <a:defRPr sz="1800">
                <a:solidFill>
                  <a:schemeClr val="bg1"/>
                </a:solidFill>
              </a:defRPr>
            </a:lvl4pPr>
            <a:lvl5pPr marL="2171700" indent="-342900">
              <a:buFont typeface="+mj-lt"/>
              <a:buAutoNum type="arabicPeriod"/>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5FC9B44-DEF8-B746-8ABD-29F3583F88AE}"/>
              </a:ext>
            </a:extLst>
          </p:cNvPr>
          <p:cNvSpPr>
            <a:spLocks noGrp="1"/>
          </p:cNvSpPr>
          <p:nvPr>
            <p:ph type="ftr" sz="quarter" idx="11"/>
          </p:nvPr>
        </p:nvSpPr>
        <p:spPr>
          <a:xfrm>
            <a:off x="382383" y="6356350"/>
            <a:ext cx="7794567" cy="365125"/>
          </a:xfrm>
          <a:prstGeom prst="rect">
            <a:avLst/>
          </a:prstGeom>
        </p:spPr>
        <p:txBody>
          <a:bodyPr/>
          <a:lstStyle>
            <a:lvl1pPr algn="l">
              <a:defRPr>
                <a:solidFill>
                  <a:schemeClr val="bg1"/>
                </a:solidFill>
              </a:defRPr>
            </a:lvl1pPr>
          </a:lstStyle>
          <a:p>
            <a:r>
              <a:rPr lang="en-US" dirty="0"/>
              <a:t>Click to edit presentation title</a:t>
            </a:r>
          </a:p>
        </p:txBody>
      </p:sp>
      <p:sp>
        <p:nvSpPr>
          <p:cNvPr id="7" name="Text Placeholder 9">
            <a:extLst>
              <a:ext uri="{FF2B5EF4-FFF2-40B4-BE49-F238E27FC236}">
                <a16:creationId xmlns:a16="http://schemas.microsoft.com/office/drawing/2014/main" id="{DAADF603-C450-5C45-927E-883A58309FEF}"/>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2"/>
                </a:solidFill>
                <a:latin typeface="Questa Sans" panose="02000000000000000000" pitchFamily="2" charset="77"/>
              </a:defRPr>
            </a:lvl1pPr>
          </a:lstStyle>
          <a:p>
            <a:pPr lvl="0"/>
            <a:r>
              <a:rPr lang="en-US"/>
              <a:t>Click to edit Master text styles</a:t>
            </a:r>
          </a:p>
        </p:txBody>
      </p:sp>
      <p:pic>
        <p:nvPicPr>
          <p:cNvPr id="6" name="Picture 5" descr="A picture containing text, clipart&#10;&#10;Description automatically generated">
            <a:extLst>
              <a:ext uri="{FF2B5EF4-FFF2-40B4-BE49-F238E27FC236}">
                <a16:creationId xmlns:a16="http://schemas.microsoft.com/office/drawing/2014/main" id="{EBD5B3AE-AD18-E233-1456-2336422640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1358" y="341473"/>
            <a:ext cx="940793" cy="257480"/>
          </a:xfrm>
          <a:prstGeom prst="rect">
            <a:avLst/>
          </a:prstGeom>
        </p:spPr>
      </p:pic>
      <p:sp>
        <p:nvSpPr>
          <p:cNvPr id="4" name="TextBox 3">
            <a:extLst>
              <a:ext uri="{FF2B5EF4-FFF2-40B4-BE49-F238E27FC236}">
                <a16:creationId xmlns:a16="http://schemas.microsoft.com/office/drawing/2014/main" id="{A138CF37-0E83-E46F-7560-4548A370E4E3}"/>
              </a:ext>
            </a:extLst>
          </p:cNvPr>
          <p:cNvSpPr txBox="1"/>
          <p:nvPr userDrawn="1"/>
        </p:nvSpPr>
        <p:spPr>
          <a:xfrm>
            <a:off x="10683211" y="6423496"/>
            <a:ext cx="1138453" cy="230832"/>
          </a:xfrm>
          <a:prstGeom prst="rect">
            <a:avLst/>
          </a:prstGeom>
          <a:noFill/>
        </p:spPr>
        <p:txBody>
          <a:bodyPr wrap="none" rtlCol="0" anchor="ctr">
            <a:spAutoFit/>
          </a:bodyPr>
          <a:lstStyle/>
          <a:p>
            <a:pPr algn="r"/>
            <a:r>
              <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hlinkClick r:id="rId3">
                  <a:extLst>
                    <a:ext uri="{A12FA001-AC4F-418D-AE19-62706E023703}">
                      <ahyp:hlinkClr xmlns:ahyp="http://schemas.microsoft.com/office/drawing/2018/hyperlinkcolor" val="tx"/>
                    </a:ext>
                  </a:extLst>
                </a:hlinkClick>
              </a:rPr>
              <a:t>avidproducts.com</a:t>
            </a:r>
            <a:endPar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453101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s">
    <p:bg>
      <p:bgPr>
        <a:solidFill>
          <a:srgbClr val="0095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7289-2E1C-8E46-915B-2EBE901D2AC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5FC9B44-DEF8-B746-8ABD-29F3583F88AE}"/>
              </a:ext>
            </a:extLst>
          </p:cNvPr>
          <p:cNvSpPr>
            <a:spLocks noGrp="1"/>
          </p:cNvSpPr>
          <p:nvPr>
            <p:ph type="ftr" sz="quarter" idx="11"/>
          </p:nvPr>
        </p:nvSpPr>
        <p:spPr>
          <a:xfrm>
            <a:off x="382383" y="6356350"/>
            <a:ext cx="7794567" cy="365125"/>
          </a:xfrm>
          <a:prstGeom prst="rect">
            <a:avLst/>
          </a:prstGeom>
        </p:spPr>
        <p:txBody>
          <a:bodyPr/>
          <a:lstStyle>
            <a:lvl1pPr algn="l">
              <a:defRPr>
                <a:solidFill>
                  <a:schemeClr val="bg1"/>
                </a:solidFill>
              </a:defRPr>
            </a:lvl1pPr>
          </a:lstStyle>
          <a:p>
            <a:r>
              <a:rPr lang="en-US" dirty="0"/>
              <a:t>Click to edit presentation title</a:t>
            </a:r>
          </a:p>
        </p:txBody>
      </p:sp>
      <p:sp>
        <p:nvSpPr>
          <p:cNvPr id="10" name="Text Placeholder 9">
            <a:extLst>
              <a:ext uri="{FF2B5EF4-FFF2-40B4-BE49-F238E27FC236}">
                <a16:creationId xmlns:a16="http://schemas.microsoft.com/office/drawing/2014/main" id="{5FDD6D64-592A-7B46-A4F3-7AFEEFAD1D5F}"/>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2"/>
                </a:solidFill>
                <a:latin typeface="Questa Sans" panose="02000000000000000000" pitchFamily="2" charset="77"/>
              </a:defRPr>
            </a:lvl1pPr>
          </a:lstStyle>
          <a:p>
            <a:pPr lvl="0"/>
            <a:r>
              <a:rPr lang="en-US"/>
              <a:t>Click to edit Master text styles</a:t>
            </a:r>
          </a:p>
        </p:txBody>
      </p:sp>
      <p:sp>
        <p:nvSpPr>
          <p:cNvPr id="4" name="Rectangle 3">
            <a:extLst>
              <a:ext uri="{FF2B5EF4-FFF2-40B4-BE49-F238E27FC236}">
                <a16:creationId xmlns:a16="http://schemas.microsoft.com/office/drawing/2014/main" id="{D04E8EB5-93A6-054D-9203-1AF00CC1A6EA}"/>
              </a:ext>
            </a:extLst>
          </p:cNvPr>
          <p:cNvSpPr/>
          <p:nvPr userDrawn="1"/>
        </p:nvSpPr>
        <p:spPr>
          <a:xfrm>
            <a:off x="376518" y="2003530"/>
            <a:ext cx="3703320" cy="3941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6C91944-49D0-D34C-B0E6-8D5757083D94}"/>
              </a:ext>
            </a:extLst>
          </p:cNvPr>
          <p:cNvSpPr/>
          <p:nvPr userDrawn="1"/>
        </p:nvSpPr>
        <p:spPr>
          <a:xfrm>
            <a:off x="4241407" y="2003530"/>
            <a:ext cx="3703320" cy="3941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ED77594-D113-2547-A59D-8E5C8901A8F6}"/>
              </a:ext>
            </a:extLst>
          </p:cNvPr>
          <p:cNvSpPr/>
          <p:nvPr userDrawn="1"/>
        </p:nvSpPr>
        <p:spPr>
          <a:xfrm>
            <a:off x="8106296" y="2003530"/>
            <a:ext cx="3703320" cy="394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E8B4A7A-2C13-D14F-AD8B-BE14D0ABC4B1}"/>
              </a:ext>
            </a:extLst>
          </p:cNvPr>
          <p:cNvSpPr>
            <a:spLocks noGrp="1"/>
          </p:cNvSpPr>
          <p:nvPr>
            <p:ph idx="1"/>
          </p:nvPr>
        </p:nvSpPr>
        <p:spPr>
          <a:xfrm>
            <a:off x="490817" y="2121904"/>
            <a:ext cx="3474720" cy="3703320"/>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12782614-C828-0F46-8785-FDCDFFB36FB7}"/>
              </a:ext>
            </a:extLst>
          </p:cNvPr>
          <p:cNvSpPr>
            <a:spLocks noGrp="1"/>
          </p:cNvSpPr>
          <p:nvPr>
            <p:ph sz="quarter" idx="14"/>
          </p:nvPr>
        </p:nvSpPr>
        <p:spPr>
          <a:xfrm>
            <a:off x="4355707" y="2121904"/>
            <a:ext cx="3474720" cy="3703320"/>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78863382-8212-0C40-9D0D-F56639FB1442}"/>
              </a:ext>
            </a:extLst>
          </p:cNvPr>
          <p:cNvSpPr>
            <a:spLocks noGrp="1"/>
          </p:cNvSpPr>
          <p:nvPr>
            <p:ph sz="quarter" idx="16"/>
          </p:nvPr>
        </p:nvSpPr>
        <p:spPr>
          <a:xfrm>
            <a:off x="8222165" y="2121904"/>
            <a:ext cx="3471581" cy="3703320"/>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picture containing text, clipart&#10;&#10;Description automatically generated">
            <a:extLst>
              <a:ext uri="{FF2B5EF4-FFF2-40B4-BE49-F238E27FC236}">
                <a16:creationId xmlns:a16="http://schemas.microsoft.com/office/drawing/2014/main" id="{845054E3-0ED2-2531-E311-26339F00BC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1358" y="341473"/>
            <a:ext cx="940793" cy="257480"/>
          </a:xfrm>
          <a:prstGeom prst="rect">
            <a:avLst/>
          </a:prstGeom>
        </p:spPr>
      </p:pic>
      <p:sp>
        <p:nvSpPr>
          <p:cNvPr id="6" name="TextBox 5">
            <a:extLst>
              <a:ext uri="{FF2B5EF4-FFF2-40B4-BE49-F238E27FC236}">
                <a16:creationId xmlns:a16="http://schemas.microsoft.com/office/drawing/2014/main" id="{06221FC6-4602-3B3F-25AE-06612DBF64E7}"/>
              </a:ext>
            </a:extLst>
          </p:cNvPr>
          <p:cNvSpPr txBox="1"/>
          <p:nvPr userDrawn="1"/>
        </p:nvSpPr>
        <p:spPr>
          <a:xfrm>
            <a:off x="10683211" y="6423496"/>
            <a:ext cx="1138453" cy="230832"/>
          </a:xfrm>
          <a:prstGeom prst="rect">
            <a:avLst/>
          </a:prstGeom>
          <a:noFill/>
        </p:spPr>
        <p:txBody>
          <a:bodyPr wrap="none" rtlCol="0" anchor="ctr">
            <a:spAutoFit/>
          </a:bodyPr>
          <a:lstStyle/>
          <a:p>
            <a:pPr algn="r"/>
            <a:r>
              <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hlinkClick r:id="rId3">
                  <a:extLst>
                    <a:ext uri="{A12FA001-AC4F-418D-AE19-62706E023703}">
                      <ahyp:hlinkClr xmlns:ahyp="http://schemas.microsoft.com/office/drawing/2018/hyperlinkcolor" val="tx"/>
                    </a:ext>
                  </a:extLst>
                </a:hlinkClick>
              </a:rPr>
              <a:t>avidproducts.com</a:t>
            </a:r>
            <a:endPar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71017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s">
    <p:bg>
      <p:bgPr>
        <a:solidFill>
          <a:srgbClr val="0095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7289-2E1C-8E46-915B-2EBE901D2AC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15FC9B44-DEF8-B746-8ABD-29F3583F88AE}"/>
              </a:ext>
            </a:extLst>
          </p:cNvPr>
          <p:cNvSpPr>
            <a:spLocks noGrp="1"/>
          </p:cNvSpPr>
          <p:nvPr>
            <p:ph type="ftr" sz="quarter" idx="11"/>
          </p:nvPr>
        </p:nvSpPr>
        <p:spPr>
          <a:xfrm>
            <a:off x="382383" y="6356350"/>
            <a:ext cx="7794567" cy="365125"/>
          </a:xfrm>
          <a:prstGeom prst="rect">
            <a:avLst/>
          </a:prstGeom>
        </p:spPr>
        <p:txBody>
          <a:bodyPr/>
          <a:lstStyle>
            <a:lvl1pPr algn="l">
              <a:defRPr>
                <a:solidFill>
                  <a:schemeClr val="bg1"/>
                </a:solidFill>
              </a:defRPr>
            </a:lvl1pPr>
          </a:lstStyle>
          <a:p>
            <a:r>
              <a:rPr lang="en-US" dirty="0"/>
              <a:t>Click to edit presentation title</a:t>
            </a:r>
          </a:p>
        </p:txBody>
      </p:sp>
      <p:sp>
        <p:nvSpPr>
          <p:cNvPr id="10" name="Text Placeholder 9">
            <a:extLst>
              <a:ext uri="{FF2B5EF4-FFF2-40B4-BE49-F238E27FC236}">
                <a16:creationId xmlns:a16="http://schemas.microsoft.com/office/drawing/2014/main" id="{5FDD6D64-592A-7B46-A4F3-7AFEEFAD1D5F}"/>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2"/>
                </a:solidFill>
                <a:latin typeface="Questa Sans" panose="02000000000000000000" pitchFamily="2" charset="77"/>
              </a:defRPr>
            </a:lvl1pPr>
          </a:lstStyle>
          <a:p>
            <a:pPr lvl="0"/>
            <a:r>
              <a:rPr lang="en-US"/>
              <a:t>Click to edit Master text styles</a:t>
            </a:r>
          </a:p>
        </p:txBody>
      </p:sp>
      <p:sp>
        <p:nvSpPr>
          <p:cNvPr id="4" name="Rectangle 3">
            <a:extLst>
              <a:ext uri="{FF2B5EF4-FFF2-40B4-BE49-F238E27FC236}">
                <a16:creationId xmlns:a16="http://schemas.microsoft.com/office/drawing/2014/main" id="{D04E8EB5-93A6-054D-9203-1AF00CC1A6EA}"/>
              </a:ext>
            </a:extLst>
          </p:cNvPr>
          <p:cNvSpPr/>
          <p:nvPr userDrawn="1"/>
        </p:nvSpPr>
        <p:spPr>
          <a:xfrm>
            <a:off x="376519" y="2003530"/>
            <a:ext cx="2743200" cy="394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6C91944-49D0-D34C-B0E6-8D5757083D94}"/>
              </a:ext>
            </a:extLst>
          </p:cNvPr>
          <p:cNvSpPr/>
          <p:nvPr userDrawn="1"/>
        </p:nvSpPr>
        <p:spPr>
          <a:xfrm>
            <a:off x="3277061" y="2003530"/>
            <a:ext cx="2743200" cy="394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6F10DA7-E58D-654C-9388-9D8EC6EEB2D8}"/>
              </a:ext>
            </a:extLst>
          </p:cNvPr>
          <p:cNvSpPr/>
          <p:nvPr userDrawn="1"/>
        </p:nvSpPr>
        <p:spPr>
          <a:xfrm>
            <a:off x="6177603" y="2003530"/>
            <a:ext cx="2743200" cy="394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ED77594-D113-2547-A59D-8E5C8901A8F6}"/>
              </a:ext>
            </a:extLst>
          </p:cNvPr>
          <p:cNvSpPr/>
          <p:nvPr userDrawn="1"/>
        </p:nvSpPr>
        <p:spPr>
          <a:xfrm>
            <a:off x="9078144" y="2003530"/>
            <a:ext cx="2743200" cy="394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E8B4A7A-2C13-D14F-AD8B-BE14D0ABC4B1}"/>
              </a:ext>
            </a:extLst>
          </p:cNvPr>
          <p:cNvSpPr>
            <a:spLocks noGrp="1"/>
          </p:cNvSpPr>
          <p:nvPr>
            <p:ph idx="1"/>
          </p:nvPr>
        </p:nvSpPr>
        <p:spPr>
          <a:xfrm>
            <a:off x="490819" y="2121904"/>
            <a:ext cx="2514600" cy="3703320"/>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12782614-C828-0F46-8785-FDCDFFB36FB7}"/>
              </a:ext>
            </a:extLst>
          </p:cNvPr>
          <p:cNvSpPr>
            <a:spLocks noGrp="1"/>
          </p:cNvSpPr>
          <p:nvPr>
            <p:ph sz="quarter" idx="14"/>
          </p:nvPr>
        </p:nvSpPr>
        <p:spPr>
          <a:xfrm>
            <a:off x="3377737" y="2121904"/>
            <a:ext cx="2514600" cy="3703320"/>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B0B1B7A8-6515-184A-BCD4-8C1EC5958A78}"/>
              </a:ext>
            </a:extLst>
          </p:cNvPr>
          <p:cNvSpPr>
            <a:spLocks noGrp="1"/>
          </p:cNvSpPr>
          <p:nvPr>
            <p:ph sz="quarter" idx="15"/>
          </p:nvPr>
        </p:nvSpPr>
        <p:spPr>
          <a:xfrm>
            <a:off x="6291903" y="2121904"/>
            <a:ext cx="2514600" cy="3703320"/>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78863382-8212-0C40-9D0D-F56639FB1442}"/>
              </a:ext>
            </a:extLst>
          </p:cNvPr>
          <p:cNvSpPr>
            <a:spLocks noGrp="1"/>
          </p:cNvSpPr>
          <p:nvPr>
            <p:ph sz="quarter" idx="16"/>
          </p:nvPr>
        </p:nvSpPr>
        <p:spPr>
          <a:xfrm>
            <a:off x="9186581" y="2121904"/>
            <a:ext cx="2514600" cy="3703320"/>
          </a:xfrm>
        </p:spPr>
        <p:txBody>
          <a:bodyPr>
            <a:normAutofit/>
          </a:bodyPr>
          <a:lstStyle>
            <a:lvl1pPr>
              <a:lnSpc>
                <a:spcPct val="100000"/>
              </a:lnSpc>
              <a:buClr>
                <a:schemeClr val="accent1"/>
              </a:buClr>
              <a:defRPr sz="1400"/>
            </a:lvl1pPr>
            <a:lvl2pPr>
              <a:lnSpc>
                <a:spcPct val="100000"/>
              </a:lnSpc>
              <a:buClr>
                <a:schemeClr val="accent1"/>
              </a:buClr>
              <a:defRPr sz="1200"/>
            </a:lvl2pPr>
            <a:lvl3pPr>
              <a:lnSpc>
                <a:spcPct val="100000"/>
              </a:lnSpc>
              <a:buClr>
                <a:schemeClr val="accent1"/>
              </a:buClr>
              <a:defRPr sz="1100"/>
            </a:lvl3pPr>
            <a:lvl4pPr>
              <a:lnSpc>
                <a:spcPct val="100000"/>
              </a:lnSpc>
              <a:buClr>
                <a:schemeClr val="accent1"/>
              </a:buClr>
              <a:defRPr sz="1050"/>
            </a:lvl4pPr>
            <a:lvl5pPr>
              <a:lnSpc>
                <a:spcPct val="100000"/>
              </a:lnSpc>
              <a:buClr>
                <a:schemeClr val="accent1"/>
              </a:buCl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A picture containing text, clipart&#10;&#10;Description automatically generated">
            <a:extLst>
              <a:ext uri="{FF2B5EF4-FFF2-40B4-BE49-F238E27FC236}">
                <a16:creationId xmlns:a16="http://schemas.microsoft.com/office/drawing/2014/main" id="{F9E4F7E4-95E1-85B0-903C-54E55030AE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1358" y="341473"/>
            <a:ext cx="940793" cy="257480"/>
          </a:xfrm>
          <a:prstGeom prst="rect">
            <a:avLst/>
          </a:prstGeom>
        </p:spPr>
      </p:pic>
      <p:sp>
        <p:nvSpPr>
          <p:cNvPr id="6" name="TextBox 5">
            <a:extLst>
              <a:ext uri="{FF2B5EF4-FFF2-40B4-BE49-F238E27FC236}">
                <a16:creationId xmlns:a16="http://schemas.microsoft.com/office/drawing/2014/main" id="{89E07E4E-F609-87CC-F3E4-FC0A082698C8}"/>
              </a:ext>
            </a:extLst>
          </p:cNvPr>
          <p:cNvSpPr txBox="1"/>
          <p:nvPr userDrawn="1"/>
        </p:nvSpPr>
        <p:spPr>
          <a:xfrm>
            <a:off x="10683211" y="6423496"/>
            <a:ext cx="1138453" cy="230832"/>
          </a:xfrm>
          <a:prstGeom prst="rect">
            <a:avLst/>
          </a:prstGeom>
          <a:noFill/>
        </p:spPr>
        <p:txBody>
          <a:bodyPr wrap="none" rtlCol="0" anchor="ctr">
            <a:spAutoFit/>
          </a:bodyPr>
          <a:lstStyle/>
          <a:p>
            <a:pPr algn="r"/>
            <a:r>
              <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hlinkClick r:id="rId3">
                  <a:extLst>
                    <a:ext uri="{A12FA001-AC4F-418D-AE19-62706E023703}">
                      <ahyp:hlinkClr xmlns:ahyp="http://schemas.microsoft.com/office/drawing/2018/hyperlinkcolor" val="tx"/>
                    </a:ext>
                  </a:extLst>
                </a:hlinkClick>
              </a:rPr>
              <a:t>avidproducts.com</a:t>
            </a:r>
            <a:endPar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432285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atement Slide">
    <p:bg>
      <p:bgPr>
        <a:solidFill>
          <a:srgbClr val="0095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7289-2E1C-8E46-915B-2EBE901D2AC8}"/>
              </a:ext>
            </a:extLst>
          </p:cNvPr>
          <p:cNvSpPr>
            <a:spLocks noGrp="1"/>
          </p:cNvSpPr>
          <p:nvPr>
            <p:ph type="title"/>
          </p:nvPr>
        </p:nvSpPr>
        <p:spPr>
          <a:xfrm>
            <a:off x="382384" y="833363"/>
            <a:ext cx="11427232" cy="5110236"/>
          </a:xfrm>
        </p:spPr>
        <p:txBody>
          <a:bodyPr anchor="ctr"/>
          <a:lstStyle>
            <a:lvl1pPr algn="ctr">
              <a:defRPr>
                <a:solidFill>
                  <a:schemeClr val="bg1"/>
                </a:solidFill>
              </a:defRPr>
            </a:lvl1pPr>
          </a:lstStyle>
          <a:p>
            <a:r>
              <a:rPr lang="en-US"/>
              <a:t>Click to edit Master title style</a:t>
            </a:r>
          </a:p>
        </p:txBody>
      </p:sp>
      <p:sp>
        <p:nvSpPr>
          <p:cNvPr id="7" name="Text Placeholder 9">
            <a:extLst>
              <a:ext uri="{FF2B5EF4-FFF2-40B4-BE49-F238E27FC236}">
                <a16:creationId xmlns:a16="http://schemas.microsoft.com/office/drawing/2014/main" id="{DAADF603-C450-5C45-927E-883A58309FEF}"/>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2"/>
                </a:solidFill>
                <a:latin typeface="Questa Sans" panose="02000000000000000000" pitchFamily="2" charset="77"/>
              </a:defRPr>
            </a:lvl1pPr>
          </a:lstStyle>
          <a:p>
            <a:pPr lvl="0"/>
            <a:r>
              <a:rPr lang="en-US"/>
              <a:t>Click to edit Master text styles</a:t>
            </a:r>
          </a:p>
        </p:txBody>
      </p:sp>
      <p:sp>
        <p:nvSpPr>
          <p:cNvPr id="9" name="Footer Placeholder 4">
            <a:extLst>
              <a:ext uri="{FF2B5EF4-FFF2-40B4-BE49-F238E27FC236}">
                <a16:creationId xmlns:a16="http://schemas.microsoft.com/office/drawing/2014/main" id="{7811B2DA-49A6-2E4A-8C00-E0056EAD6CF9}"/>
              </a:ext>
            </a:extLst>
          </p:cNvPr>
          <p:cNvSpPr>
            <a:spLocks noGrp="1"/>
          </p:cNvSpPr>
          <p:nvPr>
            <p:ph type="ftr" sz="quarter" idx="11"/>
          </p:nvPr>
        </p:nvSpPr>
        <p:spPr>
          <a:xfrm>
            <a:off x="382383" y="6356350"/>
            <a:ext cx="7794567" cy="365125"/>
          </a:xfrm>
          <a:prstGeom prst="rect">
            <a:avLst/>
          </a:prstGeom>
        </p:spPr>
        <p:txBody>
          <a:bodyPr/>
          <a:lstStyle>
            <a:lvl1pPr algn="l">
              <a:defRPr>
                <a:solidFill>
                  <a:schemeClr val="bg1"/>
                </a:solidFill>
              </a:defRPr>
            </a:lvl1pPr>
          </a:lstStyle>
          <a:p>
            <a:r>
              <a:rPr lang="en-US" dirty="0"/>
              <a:t>Click to edit presentation title</a:t>
            </a:r>
          </a:p>
        </p:txBody>
      </p:sp>
      <p:pic>
        <p:nvPicPr>
          <p:cNvPr id="6" name="Picture 5" descr="A picture containing text, clipart&#10;&#10;Description automatically generated">
            <a:extLst>
              <a:ext uri="{FF2B5EF4-FFF2-40B4-BE49-F238E27FC236}">
                <a16:creationId xmlns:a16="http://schemas.microsoft.com/office/drawing/2014/main" id="{11555F7D-3AA2-1616-7BAD-27476ADE20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1358" y="341473"/>
            <a:ext cx="940793" cy="257480"/>
          </a:xfrm>
          <a:prstGeom prst="rect">
            <a:avLst/>
          </a:prstGeom>
        </p:spPr>
      </p:pic>
      <p:sp>
        <p:nvSpPr>
          <p:cNvPr id="3" name="TextBox 2">
            <a:extLst>
              <a:ext uri="{FF2B5EF4-FFF2-40B4-BE49-F238E27FC236}">
                <a16:creationId xmlns:a16="http://schemas.microsoft.com/office/drawing/2014/main" id="{78E230D5-1300-37CE-F988-67D8E864BE4A}"/>
              </a:ext>
            </a:extLst>
          </p:cNvPr>
          <p:cNvSpPr txBox="1"/>
          <p:nvPr userDrawn="1"/>
        </p:nvSpPr>
        <p:spPr>
          <a:xfrm>
            <a:off x="10683211" y="6423496"/>
            <a:ext cx="1138453" cy="230832"/>
          </a:xfrm>
          <a:prstGeom prst="rect">
            <a:avLst/>
          </a:prstGeom>
          <a:noFill/>
        </p:spPr>
        <p:txBody>
          <a:bodyPr wrap="none" rtlCol="0" anchor="ctr">
            <a:spAutoFit/>
          </a:bodyPr>
          <a:lstStyle/>
          <a:p>
            <a:pPr algn="r"/>
            <a:r>
              <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hlinkClick r:id="rId3">
                  <a:extLst>
                    <a:ext uri="{A12FA001-AC4F-418D-AE19-62706E023703}">
                      <ahyp:hlinkClr xmlns:ahyp="http://schemas.microsoft.com/office/drawing/2018/hyperlinkcolor" val="tx"/>
                    </a:ext>
                  </a:extLst>
                </a:hlinkClick>
              </a:rPr>
              <a:t>avidproducts.com</a:t>
            </a:r>
            <a:endPar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4040778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fidentiality 1">
    <p:bg>
      <p:bgPr>
        <a:solidFill>
          <a:srgbClr val="00957A"/>
        </a:solidFill>
        <a:effectLst/>
      </p:bgPr>
    </p:bg>
    <p:spTree>
      <p:nvGrpSpPr>
        <p:cNvPr id="1" name=""/>
        <p:cNvGrpSpPr/>
        <p:nvPr/>
      </p:nvGrpSpPr>
      <p:grpSpPr>
        <a:xfrm>
          <a:off x="0" y="0"/>
          <a:ext cx="0" cy="0"/>
          <a:chOff x="0" y="0"/>
          <a:chExt cx="0" cy="0"/>
        </a:xfrm>
      </p:grpSpPr>
      <p:sp>
        <p:nvSpPr>
          <p:cNvPr id="9" name="Footer Placeholder 4">
            <a:extLst>
              <a:ext uri="{FF2B5EF4-FFF2-40B4-BE49-F238E27FC236}">
                <a16:creationId xmlns:a16="http://schemas.microsoft.com/office/drawing/2014/main" id="{7811B2DA-49A6-2E4A-8C00-E0056EAD6CF9}"/>
              </a:ext>
            </a:extLst>
          </p:cNvPr>
          <p:cNvSpPr>
            <a:spLocks noGrp="1"/>
          </p:cNvSpPr>
          <p:nvPr>
            <p:ph type="ftr" sz="quarter" idx="11"/>
          </p:nvPr>
        </p:nvSpPr>
        <p:spPr>
          <a:xfrm>
            <a:off x="382383" y="6356350"/>
            <a:ext cx="7794567" cy="365125"/>
          </a:xfrm>
          <a:prstGeom prst="rect">
            <a:avLst/>
          </a:prstGeom>
        </p:spPr>
        <p:txBody>
          <a:bodyPr/>
          <a:lstStyle>
            <a:lvl1pPr algn="l">
              <a:defRPr>
                <a:solidFill>
                  <a:schemeClr val="bg1"/>
                </a:solidFill>
              </a:defRPr>
            </a:lvl1pPr>
          </a:lstStyle>
          <a:p>
            <a:r>
              <a:rPr lang="en-US" dirty="0"/>
              <a:t>Click to edit presentation title</a:t>
            </a:r>
          </a:p>
        </p:txBody>
      </p:sp>
      <p:pic>
        <p:nvPicPr>
          <p:cNvPr id="6" name="Picture 5" descr="A picture containing text, clipart&#10;&#10;Description automatically generated">
            <a:extLst>
              <a:ext uri="{FF2B5EF4-FFF2-40B4-BE49-F238E27FC236}">
                <a16:creationId xmlns:a16="http://schemas.microsoft.com/office/drawing/2014/main" id="{11555F7D-3AA2-1616-7BAD-27476ADE20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11358" y="341473"/>
            <a:ext cx="940793" cy="257480"/>
          </a:xfrm>
          <a:prstGeom prst="rect">
            <a:avLst/>
          </a:prstGeom>
        </p:spPr>
      </p:pic>
      <p:sp>
        <p:nvSpPr>
          <p:cNvPr id="3" name="TextBox 2">
            <a:extLst>
              <a:ext uri="{FF2B5EF4-FFF2-40B4-BE49-F238E27FC236}">
                <a16:creationId xmlns:a16="http://schemas.microsoft.com/office/drawing/2014/main" id="{78E230D5-1300-37CE-F988-67D8E864BE4A}"/>
              </a:ext>
            </a:extLst>
          </p:cNvPr>
          <p:cNvSpPr txBox="1"/>
          <p:nvPr userDrawn="1"/>
        </p:nvSpPr>
        <p:spPr>
          <a:xfrm>
            <a:off x="10683211" y="6423496"/>
            <a:ext cx="1138453" cy="230832"/>
          </a:xfrm>
          <a:prstGeom prst="rect">
            <a:avLst/>
          </a:prstGeom>
          <a:noFill/>
        </p:spPr>
        <p:txBody>
          <a:bodyPr wrap="none" rtlCol="0" anchor="ctr">
            <a:spAutoFit/>
          </a:bodyPr>
          <a:lstStyle/>
          <a:p>
            <a:pPr algn="r"/>
            <a:r>
              <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hlinkClick r:id="rId3">
                  <a:extLst>
                    <a:ext uri="{A12FA001-AC4F-418D-AE19-62706E023703}">
                      <ahyp:hlinkClr xmlns:ahyp="http://schemas.microsoft.com/office/drawing/2018/hyperlinkcolor" val="tx"/>
                    </a:ext>
                  </a:extLst>
                </a:hlinkClick>
              </a:rPr>
              <a:t>avidproducts.com</a:t>
            </a:r>
            <a:endParaRPr lang="en-US" sz="9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4" name="TextBox 3">
            <a:extLst>
              <a:ext uri="{FF2B5EF4-FFF2-40B4-BE49-F238E27FC236}">
                <a16:creationId xmlns:a16="http://schemas.microsoft.com/office/drawing/2014/main" id="{8DDEEA6D-7E96-7C61-806F-E97BA605377E}"/>
              </a:ext>
            </a:extLst>
          </p:cNvPr>
          <p:cNvSpPr txBox="1"/>
          <p:nvPr userDrawn="1"/>
        </p:nvSpPr>
        <p:spPr>
          <a:xfrm>
            <a:off x="376519" y="391501"/>
            <a:ext cx="4005072" cy="307777"/>
          </a:xfrm>
          <a:prstGeom prst="rect">
            <a:avLst/>
          </a:prstGeom>
          <a:noFill/>
        </p:spPr>
        <p:txBody>
          <a:bodyPr wrap="square" rtlCol="0">
            <a:spAutoFit/>
          </a:bodyPr>
          <a:lstStyle/>
          <a:p>
            <a:r>
              <a:rPr lang="en-US" sz="1400" b="1" i="0" dirty="0">
                <a:solidFill>
                  <a:schemeClr val="accent2"/>
                </a:solidFill>
                <a:latin typeface="Questa Sans" panose="02000000000000000000" pitchFamily="2" charset="77"/>
              </a:rPr>
              <a:t>CONFIDENTIALITY NOTICE</a:t>
            </a:r>
          </a:p>
        </p:txBody>
      </p:sp>
      <p:sp>
        <p:nvSpPr>
          <p:cNvPr id="5" name="TextBox 4">
            <a:extLst>
              <a:ext uri="{FF2B5EF4-FFF2-40B4-BE49-F238E27FC236}">
                <a16:creationId xmlns:a16="http://schemas.microsoft.com/office/drawing/2014/main" id="{8DDCB4DA-4A55-F064-5036-72737DE5C56E}"/>
              </a:ext>
            </a:extLst>
          </p:cNvPr>
          <p:cNvSpPr txBox="1"/>
          <p:nvPr userDrawn="1"/>
        </p:nvSpPr>
        <p:spPr>
          <a:xfrm>
            <a:off x="373427" y="2248745"/>
            <a:ext cx="11445145" cy="2031325"/>
          </a:xfrm>
          <a:prstGeom prst="rect">
            <a:avLst/>
          </a:prstGeom>
          <a:noFill/>
        </p:spPr>
        <p:txBody>
          <a:bodyPr wrap="square" rtlCol="0" anchor="ctr">
            <a:spAutoFit/>
          </a:bodyPr>
          <a:lstStyle/>
          <a:p>
            <a:pPr algn="ctr"/>
            <a:r>
              <a:rPr lang="en-US" sz="1800" b="0" i="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This document is confidential and contains proprietary information and/or intellectual property of </a:t>
            </a:r>
            <a:br>
              <a:rPr lang="en-US" sz="1800" b="0" i="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br>
            <a:r>
              <a:rPr lang="en-US" sz="1800" b="0" i="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AVID Products, Inc. Neither this document nor any of the information contained herein may be reproduced, altered or disclosed under any circumstances without the express written permission of AVID Products, Inc.</a:t>
            </a:r>
            <a:br>
              <a:rPr lang="en-US" sz="1800" b="0" i="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br>
            <a:br>
              <a:rPr lang="en-US" sz="1800" b="0" i="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br>
            <a:r>
              <a:rPr lang="en-US" sz="1800" b="0" i="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Please be aware that disclosure, copying, distribution, manipulation or use of this document and the information contained therein beyond the intended use is strictly prohibited. </a:t>
            </a:r>
            <a:br>
              <a:rPr lang="en-US" sz="1800" b="0" i="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br>
            <a:endParaRPr lang="en-US" b="0" i="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Tree>
    <p:extLst>
      <p:ext uri="{BB962C8B-B14F-4D97-AF65-F5344CB8AC3E}">
        <p14:creationId xmlns:p14="http://schemas.microsoft.com/office/powerpoint/2010/main" val="1644571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2 - For 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2C95C4-15E7-9DB3-7718-7F27A4FD81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7499230" y="4201711"/>
            <a:ext cx="4692770" cy="2656936"/>
          </a:xfrm>
          <a:prstGeom prst="rect">
            <a:avLst/>
          </a:prstGeom>
        </p:spPr>
      </p:pic>
      <p:sp>
        <p:nvSpPr>
          <p:cNvPr id="3" name="Title Placeholder 1">
            <a:extLst>
              <a:ext uri="{FF2B5EF4-FFF2-40B4-BE49-F238E27FC236}">
                <a16:creationId xmlns:a16="http://schemas.microsoft.com/office/drawing/2014/main" id="{B4E1DAEB-335A-8D3B-39A2-2F3A8413E7DE}"/>
              </a:ext>
            </a:extLst>
          </p:cNvPr>
          <p:cNvSpPr>
            <a:spLocks noGrp="1"/>
          </p:cNvSpPr>
          <p:nvPr>
            <p:ph type="title"/>
          </p:nvPr>
        </p:nvSpPr>
        <p:spPr>
          <a:xfrm>
            <a:off x="371916" y="353697"/>
            <a:ext cx="10206488" cy="506631"/>
          </a:xfrm>
          <a:prstGeom prst="rect">
            <a:avLst/>
          </a:prstGeom>
        </p:spPr>
        <p:txBody>
          <a:bodyPr vert="horz" lIns="91440" tIns="45720" rIns="91440" bIns="45720" rtlCol="0" anchor="t">
            <a:normAutofit/>
          </a:bodyPr>
          <a:lstStyle/>
          <a:p>
            <a:r>
              <a:rPr lang="en-US"/>
              <a:t>Click to edit Master title style</a:t>
            </a:r>
          </a:p>
        </p:txBody>
      </p:sp>
      <p:pic>
        <p:nvPicPr>
          <p:cNvPr id="5" name="Picture 4" descr="A green and black logo&#10;&#10;AI-generated content may be incorrect.">
            <a:hlinkClick r:id="rId3"/>
            <a:extLst>
              <a:ext uri="{FF2B5EF4-FFF2-40B4-BE49-F238E27FC236}">
                <a16:creationId xmlns:a16="http://schemas.microsoft.com/office/drawing/2014/main" id="{DB71F9A7-89CA-3A45-8D21-EAB022F1C56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8399" y="195953"/>
            <a:ext cx="1761685" cy="822120"/>
          </a:xfrm>
          <a:prstGeom prst="rect">
            <a:avLst/>
          </a:prstGeom>
        </p:spPr>
      </p:pic>
    </p:spTree>
    <p:extLst>
      <p:ext uri="{BB962C8B-B14F-4D97-AF65-F5344CB8AC3E}">
        <p14:creationId xmlns:p14="http://schemas.microsoft.com/office/powerpoint/2010/main" val="3111008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losing and Confidentialit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69F960-5E46-9E43-9AF6-9015B31A33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80C623-D684-5F41-89DB-9FFF0916FE42}"/>
              </a:ext>
            </a:extLst>
          </p:cNvPr>
          <p:cNvSpPr>
            <a:spLocks noGrp="1"/>
          </p:cNvSpPr>
          <p:nvPr>
            <p:ph type="ctrTitle" hasCustomPrompt="1"/>
          </p:nvPr>
        </p:nvSpPr>
        <p:spPr>
          <a:xfrm>
            <a:off x="382382" y="1911927"/>
            <a:ext cx="7805655" cy="2286000"/>
          </a:xfrm>
        </p:spPr>
        <p:txBody>
          <a:bodyPr anchor="b">
            <a:normAutofit/>
          </a:bodyPr>
          <a:lstStyle>
            <a:lvl1pPr algn="l">
              <a:defRPr sz="6000">
                <a:solidFill>
                  <a:schemeClr val="tx1"/>
                </a:solidFill>
              </a:defRPr>
            </a:lvl1pPr>
          </a:lstStyle>
          <a:p>
            <a:r>
              <a:rPr lang="en-US"/>
              <a:t>Click to edit closing message</a:t>
            </a:r>
          </a:p>
        </p:txBody>
      </p:sp>
      <p:sp>
        <p:nvSpPr>
          <p:cNvPr id="3" name="Subtitle 2">
            <a:extLst>
              <a:ext uri="{FF2B5EF4-FFF2-40B4-BE49-F238E27FC236}">
                <a16:creationId xmlns:a16="http://schemas.microsoft.com/office/drawing/2014/main" id="{72D74680-9A0E-D045-B479-DDA5979B1E5C}"/>
              </a:ext>
            </a:extLst>
          </p:cNvPr>
          <p:cNvSpPr>
            <a:spLocks noGrp="1"/>
          </p:cNvSpPr>
          <p:nvPr>
            <p:ph type="subTitle" idx="1" hasCustomPrompt="1"/>
          </p:nvPr>
        </p:nvSpPr>
        <p:spPr>
          <a:xfrm>
            <a:off x="382382" y="4197927"/>
            <a:ext cx="7805655" cy="1088967"/>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contact information</a:t>
            </a:r>
          </a:p>
        </p:txBody>
      </p:sp>
      <p:pic>
        <p:nvPicPr>
          <p:cNvPr id="6" name="Picture 5" descr="A picture containing text, clock, clipart&#10;&#10;Description automatically generated">
            <a:extLst>
              <a:ext uri="{FF2B5EF4-FFF2-40B4-BE49-F238E27FC236}">
                <a16:creationId xmlns:a16="http://schemas.microsoft.com/office/drawing/2014/main" id="{93A74AD8-2036-EE74-410D-D946D44DBE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752" y="1236905"/>
            <a:ext cx="1436781" cy="393224"/>
          </a:xfrm>
          <a:prstGeom prst="rect">
            <a:avLst/>
          </a:prstGeom>
        </p:spPr>
      </p:pic>
      <p:sp>
        <p:nvSpPr>
          <p:cNvPr id="4" name="TextBox 3">
            <a:extLst>
              <a:ext uri="{FF2B5EF4-FFF2-40B4-BE49-F238E27FC236}">
                <a16:creationId xmlns:a16="http://schemas.microsoft.com/office/drawing/2014/main" id="{CBF9B0FD-2A6F-B8A2-54D9-EF5051FAD8A2}"/>
              </a:ext>
            </a:extLst>
          </p:cNvPr>
          <p:cNvSpPr txBox="1"/>
          <p:nvPr userDrawn="1"/>
        </p:nvSpPr>
        <p:spPr>
          <a:xfrm>
            <a:off x="382382" y="5645424"/>
            <a:ext cx="10520844" cy="707886"/>
          </a:xfrm>
          <a:prstGeom prst="rect">
            <a:avLst/>
          </a:prstGeom>
          <a:noFill/>
        </p:spPr>
        <p:txBody>
          <a:bodyPr wrap="square" rtlCol="0">
            <a:spAutoFit/>
          </a:bodyPr>
          <a:lstStyle/>
          <a:p>
            <a:pPr lvl="0" defTabSz="457162">
              <a:defRPr/>
            </a:pPr>
            <a:r>
              <a:rPr lang="en-US" sz="1000" b="1" dirty="0">
                <a:latin typeface="Aktiv Grotesk" panose="020B0504020202020204" pitchFamily="34" charset="0"/>
                <a:ea typeface="Aktiv Grotesk" panose="020B0504020202020204" pitchFamily="34" charset="0"/>
                <a:cs typeface="Aktiv Grotesk" panose="020B0504020202020204" pitchFamily="34" charset="0"/>
              </a:rPr>
              <a:t>Confidentiality Notice: </a:t>
            </a:r>
            <a:r>
              <a:rPr lang="en-US" sz="1000" dirty="0">
                <a:latin typeface="Aktiv Grotesk" panose="020B0504020202020204" pitchFamily="34" charset="0"/>
                <a:ea typeface="Aktiv Grotesk" panose="020B0504020202020204" pitchFamily="34" charset="0"/>
                <a:cs typeface="Aktiv Grotesk" panose="020B0504020202020204" pitchFamily="34" charset="0"/>
              </a:rPr>
              <a:t>This document is confidential and contains proprietary information and/or intellectual property of AVID Products, Inc. Neither this document nor any of the information contained herein may be reproduced, altered or disclosed under any circumstances without the express written permission of AVID Products, Inc.</a:t>
            </a:r>
          </a:p>
          <a:p>
            <a:pPr lvl="0" defTabSz="457162">
              <a:defRPr/>
            </a:pPr>
            <a:endParaRPr lang="en-US" sz="1000" dirty="0">
              <a:latin typeface="Aktiv Grotesk" panose="020B0504020202020204" pitchFamily="34" charset="0"/>
              <a:ea typeface="Aktiv Grotesk" panose="020B0504020202020204" pitchFamily="34" charset="0"/>
              <a:cs typeface="Aktiv Grotesk" panose="020B0504020202020204" pitchFamily="34" charset="0"/>
            </a:endParaRPr>
          </a:p>
          <a:p>
            <a:pPr lvl="0" defTabSz="457162">
              <a:defRPr/>
            </a:pPr>
            <a:r>
              <a:rPr lang="en-US" sz="1000" dirty="0">
                <a:latin typeface="Aktiv Grotesk" panose="020B0504020202020204" pitchFamily="34" charset="0"/>
                <a:ea typeface="Aktiv Grotesk" panose="020B0504020202020204" pitchFamily="34" charset="0"/>
                <a:cs typeface="Aktiv Grotesk" panose="020B0504020202020204" pitchFamily="34" charset="0"/>
              </a:rPr>
              <a:t>Please be aware that disclosure, copying, distribution, manipulation or use of this document and the information contained therein beyond the intended use is strictly prohibited. </a:t>
            </a:r>
          </a:p>
        </p:txBody>
      </p:sp>
    </p:spTree>
    <p:extLst>
      <p:ext uri="{BB962C8B-B14F-4D97-AF65-F5344CB8AC3E}">
        <p14:creationId xmlns:p14="http://schemas.microsoft.com/office/powerpoint/2010/main" val="1750764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losing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69F960-5E46-9E43-9AF6-9015B31A33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80C623-D684-5F41-89DB-9FFF0916FE42}"/>
              </a:ext>
            </a:extLst>
          </p:cNvPr>
          <p:cNvSpPr>
            <a:spLocks noGrp="1"/>
          </p:cNvSpPr>
          <p:nvPr>
            <p:ph type="ctrTitle" hasCustomPrompt="1"/>
          </p:nvPr>
        </p:nvSpPr>
        <p:spPr>
          <a:xfrm>
            <a:off x="382382" y="1911927"/>
            <a:ext cx="7805655" cy="2286000"/>
          </a:xfrm>
        </p:spPr>
        <p:txBody>
          <a:bodyPr anchor="b">
            <a:normAutofit/>
          </a:bodyPr>
          <a:lstStyle>
            <a:lvl1pPr algn="l">
              <a:defRPr sz="6000">
                <a:solidFill>
                  <a:schemeClr val="tx1"/>
                </a:solidFill>
              </a:defRPr>
            </a:lvl1pPr>
          </a:lstStyle>
          <a:p>
            <a:r>
              <a:rPr lang="en-US"/>
              <a:t>Click to edit closing message</a:t>
            </a:r>
          </a:p>
        </p:txBody>
      </p:sp>
      <p:sp>
        <p:nvSpPr>
          <p:cNvPr id="3" name="Subtitle 2">
            <a:extLst>
              <a:ext uri="{FF2B5EF4-FFF2-40B4-BE49-F238E27FC236}">
                <a16:creationId xmlns:a16="http://schemas.microsoft.com/office/drawing/2014/main" id="{72D74680-9A0E-D045-B479-DDA5979B1E5C}"/>
              </a:ext>
            </a:extLst>
          </p:cNvPr>
          <p:cNvSpPr>
            <a:spLocks noGrp="1"/>
          </p:cNvSpPr>
          <p:nvPr>
            <p:ph type="subTitle" idx="1" hasCustomPrompt="1"/>
          </p:nvPr>
        </p:nvSpPr>
        <p:spPr>
          <a:xfrm>
            <a:off x="382382" y="4197927"/>
            <a:ext cx="7805655" cy="1088967"/>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contact information</a:t>
            </a:r>
          </a:p>
        </p:txBody>
      </p:sp>
      <p:pic>
        <p:nvPicPr>
          <p:cNvPr id="6" name="Picture 5" descr="A picture containing text, clock, clipart&#10;&#10;Description automatically generated">
            <a:extLst>
              <a:ext uri="{FF2B5EF4-FFF2-40B4-BE49-F238E27FC236}">
                <a16:creationId xmlns:a16="http://schemas.microsoft.com/office/drawing/2014/main" id="{93A74AD8-2036-EE74-410D-D946D44DBE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752" y="1236905"/>
            <a:ext cx="1436781" cy="393224"/>
          </a:xfrm>
          <a:prstGeom prst="rect">
            <a:avLst/>
          </a:prstGeom>
        </p:spPr>
      </p:pic>
    </p:spTree>
    <p:extLst>
      <p:ext uri="{BB962C8B-B14F-4D97-AF65-F5344CB8AC3E}">
        <p14:creationId xmlns:p14="http://schemas.microsoft.com/office/powerpoint/2010/main" val="2622371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ing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69F960-5E46-9E43-9AF6-9015B31A33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itle 1">
            <a:extLst>
              <a:ext uri="{FF2B5EF4-FFF2-40B4-BE49-F238E27FC236}">
                <a16:creationId xmlns:a16="http://schemas.microsoft.com/office/drawing/2014/main" id="{A0967192-B86E-2B46-B868-4D65DD816C64}"/>
              </a:ext>
            </a:extLst>
          </p:cNvPr>
          <p:cNvSpPr>
            <a:spLocks noGrp="1"/>
          </p:cNvSpPr>
          <p:nvPr>
            <p:ph type="ctrTitle" hasCustomPrompt="1"/>
          </p:nvPr>
        </p:nvSpPr>
        <p:spPr>
          <a:xfrm>
            <a:off x="382383" y="1911927"/>
            <a:ext cx="7805654" cy="2286000"/>
          </a:xfrm>
        </p:spPr>
        <p:txBody>
          <a:bodyPr anchor="b">
            <a:normAutofit/>
          </a:bodyPr>
          <a:lstStyle>
            <a:lvl1pPr algn="l">
              <a:defRPr sz="6000">
                <a:solidFill>
                  <a:schemeClr val="bg1"/>
                </a:solidFill>
              </a:defRPr>
            </a:lvl1pPr>
          </a:lstStyle>
          <a:p>
            <a:r>
              <a:rPr lang="en-US"/>
              <a:t>Click to edit closing message</a:t>
            </a:r>
          </a:p>
        </p:txBody>
      </p:sp>
      <p:sp>
        <p:nvSpPr>
          <p:cNvPr id="10" name="Subtitle 2">
            <a:extLst>
              <a:ext uri="{FF2B5EF4-FFF2-40B4-BE49-F238E27FC236}">
                <a16:creationId xmlns:a16="http://schemas.microsoft.com/office/drawing/2014/main" id="{81188073-FA5A-664B-A7DA-AA0C2EAC6979}"/>
              </a:ext>
            </a:extLst>
          </p:cNvPr>
          <p:cNvSpPr>
            <a:spLocks noGrp="1"/>
          </p:cNvSpPr>
          <p:nvPr>
            <p:ph type="subTitle" idx="1" hasCustomPrompt="1"/>
          </p:nvPr>
        </p:nvSpPr>
        <p:spPr>
          <a:xfrm>
            <a:off x="382382" y="4197927"/>
            <a:ext cx="7805655" cy="1088967"/>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contact information</a:t>
            </a:r>
          </a:p>
        </p:txBody>
      </p:sp>
      <p:pic>
        <p:nvPicPr>
          <p:cNvPr id="3" name="Picture 2" descr="A picture containing text, clipart&#10;&#10;Description automatically generated">
            <a:extLst>
              <a:ext uri="{FF2B5EF4-FFF2-40B4-BE49-F238E27FC236}">
                <a16:creationId xmlns:a16="http://schemas.microsoft.com/office/drawing/2014/main" id="{923ED3D2-B97B-9031-0509-D6FAB753E7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753" y="1242297"/>
            <a:ext cx="1436781" cy="393224"/>
          </a:xfrm>
          <a:prstGeom prst="rect">
            <a:avLst/>
          </a:prstGeom>
        </p:spPr>
      </p:pic>
    </p:spTree>
    <p:extLst>
      <p:ext uri="{BB962C8B-B14F-4D97-AF65-F5344CB8AC3E}">
        <p14:creationId xmlns:p14="http://schemas.microsoft.com/office/powerpoint/2010/main" val="119665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ransi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E69F960-5E46-9E43-9AF6-9015B31A33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880C623-D684-5F41-89DB-9FFF0916FE42}"/>
              </a:ext>
            </a:extLst>
          </p:cNvPr>
          <p:cNvSpPr>
            <a:spLocks noGrp="1"/>
          </p:cNvSpPr>
          <p:nvPr>
            <p:ph type="ctrTitle"/>
          </p:nvPr>
        </p:nvSpPr>
        <p:spPr>
          <a:xfrm>
            <a:off x="382382" y="1911927"/>
            <a:ext cx="7794567" cy="2286000"/>
          </a:xfrm>
        </p:spPr>
        <p:txBody>
          <a:bodyPr anchor="b">
            <a:norm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72D74680-9A0E-D045-B479-DDA5979B1E5C}"/>
              </a:ext>
            </a:extLst>
          </p:cNvPr>
          <p:cNvSpPr>
            <a:spLocks noGrp="1"/>
          </p:cNvSpPr>
          <p:nvPr>
            <p:ph type="subTitle" idx="1"/>
          </p:nvPr>
        </p:nvSpPr>
        <p:spPr>
          <a:xfrm>
            <a:off x="382382" y="4197927"/>
            <a:ext cx="7794567" cy="1088967"/>
          </a:xfrm>
        </p:spPr>
        <p:txBody>
          <a:bodyPr>
            <a:normAutofit/>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green and black logo&#10;&#10;AI-generated content may be incorrect.">
            <a:hlinkClick r:id="rId3"/>
            <a:extLst>
              <a:ext uri="{FF2B5EF4-FFF2-40B4-BE49-F238E27FC236}">
                <a16:creationId xmlns:a16="http://schemas.microsoft.com/office/drawing/2014/main" id="{FC528AA5-84C0-BE02-D3E1-F3EDFC658D5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58399" y="195953"/>
            <a:ext cx="1761685" cy="822120"/>
          </a:xfrm>
          <a:prstGeom prst="rect">
            <a:avLst/>
          </a:prstGeom>
        </p:spPr>
      </p:pic>
    </p:spTree>
    <p:extLst>
      <p:ext uri="{BB962C8B-B14F-4D97-AF65-F5344CB8AC3E}">
        <p14:creationId xmlns:p14="http://schemas.microsoft.com/office/powerpoint/2010/main" val="4133857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ID Story">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6F8F9AF-BCD1-4B8C-4D4F-B7E4F805A23D}"/>
              </a:ext>
            </a:extLst>
          </p:cNvPr>
          <p:cNvSpPr txBox="1"/>
          <p:nvPr userDrawn="1"/>
        </p:nvSpPr>
        <p:spPr>
          <a:xfrm>
            <a:off x="376519" y="1196594"/>
            <a:ext cx="7201173" cy="5043688"/>
          </a:xfrm>
          <a:prstGeom prst="rect">
            <a:avLst/>
          </a:prstGeom>
          <a:noFill/>
        </p:spPr>
        <p:txBody>
          <a:bodyPr wrap="square" rtlCol="0">
            <a:spAutoFit/>
          </a:bodyPr>
          <a:lstStyle/>
          <a:p>
            <a:pPr>
              <a:lnSpc>
                <a:spcPct val="150000"/>
              </a:lnSpc>
              <a:buNone/>
            </a:pPr>
            <a:r>
              <a:rPr lang="en-US" b="0" i="0" dirty="0">
                <a:latin typeface="Aktiv Grotesk Medium" panose="020B0504020202020204" pitchFamily="34" charset="0"/>
                <a:ea typeface="Aktiv Grotesk Medium" panose="020B0504020202020204" pitchFamily="34" charset="0"/>
                <a:cs typeface="Aktiv Grotesk Medium" panose="020B0504020202020204" pitchFamily="34" charset="0"/>
              </a:rPr>
              <a:t>Audio matters—more than ever.</a:t>
            </a:r>
          </a:p>
          <a:p>
            <a:pPr>
              <a:lnSpc>
                <a:spcPct val="150000"/>
              </a:lnSpc>
              <a:buNone/>
            </a:pPr>
            <a:endParaRPr lang="en-US" b="0" i="0" dirty="0">
              <a:latin typeface="Aktiv Grotesk Light" panose="020B0404020202020204" pitchFamily="34" charset="0"/>
              <a:ea typeface="Aktiv Grotesk Light" panose="020B0404020202020204" pitchFamily="34" charset="0"/>
              <a:cs typeface="Aktiv Grotesk Light" panose="020B0404020202020204" pitchFamily="34" charset="0"/>
            </a:endParaRPr>
          </a:p>
          <a:p>
            <a:pPr>
              <a:lnSpc>
                <a:spcPct val="150000"/>
              </a:lnSpc>
              <a:buNone/>
            </a:pPr>
            <a:r>
              <a:rPr lang="en-US" b="0" i="0" dirty="0">
                <a:latin typeface="Aktiv Grotesk Light" panose="020B0404020202020204" pitchFamily="34" charset="0"/>
                <a:ea typeface="Aktiv Grotesk Light" panose="020B0404020202020204" pitchFamily="34" charset="0"/>
                <a:cs typeface="Aktiv Grotesk Light" panose="020B0404020202020204" pitchFamily="34" charset="0"/>
              </a:rPr>
              <a:t>In a world powered by digital connection, audio is the most personal and direct link we have. At AVID, we’re proud to support Education, Healthcare, Travel, and Hospitality, with audio that keeps people learning, healing, and connected.</a:t>
            </a:r>
          </a:p>
          <a:p>
            <a:pPr>
              <a:lnSpc>
                <a:spcPct val="150000"/>
              </a:lnSpc>
              <a:buNone/>
            </a:pPr>
            <a:endParaRPr lang="en-US" b="0" i="0" dirty="0">
              <a:latin typeface="Aktiv Grotesk Light" panose="020B0404020202020204" pitchFamily="34" charset="0"/>
              <a:ea typeface="Aktiv Grotesk Light" panose="020B0404020202020204" pitchFamily="34" charset="0"/>
              <a:cs typeface="Aktiv Grotesk Light" panose="020B0404020202020204" pitchFamily="34" charset="0"/>
            </a:endParaRPr>
          </a:p>
          <a:p>
            <a:pPr>
              <a:lnSpc>
                <a:spcPct val="150000"/>
              </a:lnSpc>
              <a:buNone/>
            </a:pPr>
            <a:r>
              <a:rPr lang="en-US" b="0" i="0" dirty="0">
                <a:latin typeface="Aktiv Grotesk Light" panose="020B0404020202020204" pitchFamily="34" charset="0"/>
                <a:ea typeface="Aktiv Grotesk Light" panose="020B0404020202020204" pitchFamily="34" charset="0"/>
                <a:cs typeface="Aktiv Grotesk Light" panose="020B0404020202020204" pitchFamily="34" charset="0"/>
              </a:rPr>
              <a:t>We’re more than an audio company though—we’re </a:t>
            </a:r>
            <a:br>
              <a:rPr lang="en-US" b="0" i="0" dirty="0">
                <a:latin typeface="Aktiv Grotesk Light" panose="020B0404020202020204" pitchFamily="34" charset="0"/>
                <a:ea typeface="Aktiv Grotesk Light" panose="020B0404020202020204" pitchFamily="34" charset="0"/>
                <a:cs typeface="Aktiv Grotesk Light" panose="020B0404020202020204" pitchFamily="34" charset="0"/>
              </a:rPr>
            </a:br>
            <a:r>
              <a:rPr lang="en-US" b="0" i="0" dirty="0">
                <a:latin typeface="Aktiv Grotesk Light" panose="020B0404020202020204" pitchFamily="34" charset="0"/>
                <a:ea typeface="Aktiv Grotesk Light" panose="020B0404020202020204" pitchFamily="34" charset="0"/>
                <a:cs typeface="Aktiv Grotesk Light" panose="020B0404020202020204" pitchFamily="34" charset="0"/>
              </a:rPr>
              <a:t>employee-owners delivering mindful, innovative, and accessible solutions that make a difference.</a:t>
            </a:r>
          </a:p>
          <a:p>
            <a:pPr>
              <a:lnSpc>
                <a:spcPct val="150000"/>
              </a:lnSpc>
            </a:pPr>
            <a:endParaRPr lang="en-US" b="0" i="0" dirty="0">
              <a:latin typeface="Aktiv Grotesk Light" panose="020B0404020202020204" pitchFamily="34" charset="0"/>
              <a:ea typeface="Aktiv Grotesk Light" panose="020B0404020202020204" pitchFamily="34" charset="0"/>
              <a:cs typeface="Aktiv Grotesk Light" panose="020B0404020202020204" pitchFamily="34" charset="0"/>
            </a:endParaRPr>
          </a:p>
          <a:p>
            <a:pPr>
              <a:lnSpc>
                <a:spcPct val="150000"/>
              </a:lnSpc>
            </a:pPr>
            <a:r>
              <a:rPr lang="en-US" b="0" i="0" dirty="0">
                <a:latin typeface="Aktiv Grotesk Light" panose="020B0404020202020204" pitchFamily="34" charset="0"/>
                <a:ea typeface="Aktiv Grotesk Light" panose="020B0404020202020204" pitchFamily="34" charset="0"/>
                <a:cs typeface="Aktiv Grotesk Light" panose="020B0404020202020204" pitchFamily="34" charset="0"/>
              </a:rPr>
              <a:t>Trusted for 70+ years. Built for what’s next.</a:t>
            </a:r>
          </a:p>
        </p:txBody>
      </p:sp>
      <p:pic>
        <p:nvPicPr>
          <p:cNvPr id="14" name="Picture 13" descr="A picture containing person, indoor, young, white&#10;&#10;Description automatically generated">
            <a:extLst>
              <a:ext uri="{FF2B5EF4-FFF2-40B4-BE49-F238E27FC236}">
                <a16:creationId xmlns:a16="http://schemas.microsoft.com/office/drawing/2014/main" id="{6E2735CC-17CE-76A6-8334-FDB429E579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0556" y="2962688"/>
            <a:ext cx="2805730" cy="2376211"/>
          </a:xfrm>
          <a:prstGeom prst="rect">
            <a:avLst/>
          </a:prstGeom>
        </p:spPr>
      </p:pic>
      <p:sp>
        <p:nvSpPr>
          <p:cNvPr id="2" name="Title Placeholder 1">
            <a:extLst>
              <a:ext uri="{FF2B5EF4-FFF2-40B4-BE49-F238E27FC236}">
                <a16:creationId xmlns:a16="http://schemas.microsoft.com/office/drawing/2014/main" id="{501B213F-3DAA-34F9-457E-673BD3577781}"/>
              </a:ext>
            </a:extLst>
          </p:cNvPr>
          <p:cNvSpPr>
            <a:spLocks noGrp="1"/>
          </p:cNvSpPr>
          <p:nvPr>
            <p:ph type="title" hasCustomPrompt="1"/>
          </p:nvPr>
        </p:nvSpPr>
        <p:spPr>
          <a:xfrm>
            <a:off x="379451" y="233598"/>
            <a:ext cx="10206488" cy="506631"/>
          </a:xfrm>
          <a:prstGeom prst="rect">
            <a:avLst/>
          </a:prstGeom>
        </p:spPr>
        <p:txBody>
          <a:bodyPr vert="horz" lIns="91440" tIns="45720" rIns="91440" bIns="45720" rtlCol="0" anchor="t">
            <a:normAutofit/>
          </a:bodyPr>
          <a:lstStyle/>
          <a:p>
            <a:r>
              <a:rPr lang="en-US"/>
              <a:t>Amplifying your future</a:t>
            </a:r>
          </a:p>
        </p:txBody>
      </p:sp>
      <p:pic>
        <p:nvPicPr>
          <p:cNvPr id="3" name="Picture 2">
            <a:extLst>
              <a:ext uri="{FF2B5EF4-FFF2-40B4-BE49-F238E27FC236}">
                <a16:creationId xmlns:a16="http://schemas.microsoft.com/office/drawing/2014/main" id="{992C66A1-EF18-7E14-9920-161308292A52}"/>
              </a:ext>
            </a:extLst>
          </p:cNvPr>
          <p:cNvPicPr>
            <a:picLocks noChangeAspect="1"/>
          </p:cNvPicPr>
          <p:nvPr userDrawn="1"/>
        </p:nvPicPr>
        <p:blipFill>
          <a:blip r:embed="rId3"/>
          <a:stretch>
            <a:fillRect/>
          </a:stretch>
        </p:blipFill>
        <p:spPr>
          <a:xfrm>
            <a:off x="6665616" y="394378"/>
            <a:ext cx="4718664" cy="3151956"/>
          </a:xfrm>
          <a:prstGeom prst="rect">
            <a:avLst/>
          </a:prstGeom>
        </p:spPr>
      </p:pic>
      <p:pic>
        <p:nvPicPr>
          <p:cNvPr id="4" name="Picture 3">
            <a:extLst>
              <a:ext uri="{FF2B5EF4-FFF2-40B4-BE49-F238E27FC236}">
                <a16:creationId xmlns:a16="http://schemas.microsoft.com/office/drawing/2014/main" id="{F3B4692F-9AE5-CB48-FAD6-D68A56B08366}"/>
              </a:ext>
            </a:extLst>
          </p:cNvPr>
          <p:cNvPicPr>
            <a:picLocks noChangeAspect="1"/>
          </p:cNvPicPr>
          <p:nvPr userDrawn="1"/>
        </p:nvPicPr>
        <p:blipFill>
          <a:blip r:embed="rId4"/>
          <a:stretch>
            <a:fillRect/>
          </a:stretch>
        </p:blipFill>
        <p:spPr>
          <a:xfrm>
            <a:off x="6182212" y="4149003"/>
            <a:ext cx="5083556" cy="2855301"/>
          </a:xfrm>
          <a:prstGeom prst="rect">
            <a:avLst/>
          </a:prstGeom>
        </p:spPr>
      </p:pic>
    </p:spTree>
    <p:extLst>
      <p:ext uri="{BB962C8B-B14F-4D97-AF65-F5344CB8AC3E}">
        <p14:creationId xmlns:p14="http://schemas.microsoft.com/office/powerpoint/2010/main" val="3858052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ID Miss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A731E-4618-D4E3-ED91-52315768F385}"/>
              </a:ext>
            </a:extLst>
          </p:cNvPr>
          <p:cNvSpPr/>
          <p:nvPr userDrawn="1"/>
        </p:nvSpPr>
        <p:spPr>
          <a:xfrm>
            <a:off x="376518" y="2007224"/>
            <a:ext cx="3703320" cy="2559592"/>
          </a:xfrm>
          <a:prstGeom prst="rect">
            <a:avLst/>
          </a:prstGeom>
          <a:solidFill>
            <a:srgbClr val="56EA75">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F454BCC-99B7-AD63-D622-082C47670C87}"/>
              </a:ext>
            </a:extLst>
          </p:cNvPr>
          <p:cNvSpPr txBox="1">
            <a:spLocks/>
          </p:cNvSpPr>
          <p:nvPr userDrawn="1"/>
        </p:nvSpPr>
        <p:spPr>
          <a:xfrm>
            <a:off x="490817" y="2125598"/>
            <a:ext cx="3474720" cy="2441218"/>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5000"/>
              </a:lnSpc>
              <a:spcBef>
                <a:spcPts val="0"/>
              </a:spcBef>
              <a:buClr>
                <a:srgbClr val="000000"/>
              </a:buClr>
              <a:buSzPts val="1100"/>
              <a:buNone/>
            </a:pPr>
            <a:r>
              <a:rPr lang="en-US" sz="2800" dirty="0">
                <a:latin typeface="Questa Sans Medium" panose="02000000000000000000" pitchFamily="2" charset="77"/>
                <a:ea typeface="Aktiv Grotesk" panose="020B0504020202020204" pitchFamily="34" charset="0"/>
                <a:cs typeface="Aktiv Grotesk" panose="020B0504020202020204" pitchFamily="34" charset="0"/>
                <a:sym typeface="Space Grotesk"/>
              </a:rPr>
              <a:t>Mindful</a:t>
            </a:r>
            <a:endParaRPr lang="en-US" sz="1200" dirty="0">
              <a:solidFill>
                <a:srgbClr val="000000"/>
              </a:solidFill>
              <a:latin typeface="Questa Sans Medium" panose="02000000000000000000" pitchFamily="2" charset="77"/>
              <a:ea typeface="Aktiv Grotesk" panose="020B0504020202020204" pitchFamily="34" charset="0"/>
              <a:cs typeface="Aktiv Grotesk" panose="020B0504020202020204" pitchFamily="34" charset="0"/>
              <a:sym typeface="Space Grotesk"/>
            </a:endParaRPr>
          </a:p>
          <a:p>
            <a:pPr marL="0" indent="0">
              <a:buNone/>
            </a:pPr>
            <a:r>
              <a:rPr lang="en-US" sz="1600" dirty="0"/>
              <a:t>Meeting the needs of those </a:t>
            </a:r>
            <a:br>
              <a:rPr lang="en-US" sz="1600" dirty="0"/>
            </a:br>
            <a:r>
              <a:rPr lang="en-US" sz="1600" dirty="0"/>
              <a:t>we serve in a thoughtful, </a:t>
            </a:r>
            <a:br>
              <a:rPr lang="en-US" sz="1600" dirty="0"/>
            </a:br>
            <a:r>
              <a:rPr lang="en-US" sz="1600" dirty="0"/>
              <a:t>empathetic way.</a:t>
            </a:r>
          </a:p>
        </p:txBody>
      </p:sp>
      <p:sp>
        <p:nvSpPr>
          <p:cNvPr id="6" name="Rectangle 5">
            <a:extLst>
              <a:ext uri="{FF2B5EF4-FFF2-40B4-BE49-F238E27FC236}">
                <a16:creationId xmlns:a16="http://schemas.microsoft.com/office/drawing/2014/main" id="{5CBE9014-EFBF-D75D-8A15-21EA7DC0588E}"/>
              </a:ext>
            </a:extLst>
          </p:cNvPr>
          <p:cNvSpPr/>
          <p:nvPr userDrawn="1"/>
        </p:nvSpPr>
        <p:spPr>
          <a:xfrm>
            <a:off x="8106296" y="2007224"/>
            <a:ext cx="3703320" cy="2559592"/>
          </a:xfrm>
          <a:prstGeom prst="rect">
            <a:avLst/>
          </a:prstGeom>
          <a:solidFill>
            <a:srgbClr val="56EA75">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F1435511-3E45-2109-87FC-B94FBF6B2FAA}"/>
              </a:ext>
            </a:extLst>
          </p:cNvPr>
          <p:cNvSpPr txBox="1">
            <a:spLocks/>
          </p:cNvSpPr>
          <p:nvPr userDrawn="1"/>
        </p:nvSpPr>
        <p:spPr>
          <a:xfrm>
            <a:off x="8220595" y="2125598"/>
            <a:ext cx="3474720" cy="2441218"/>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5000"/>
              </a:lnSpc>
              <a:spcBef>
                <a:spcPts val="0"/>
              </a:spcBef>
              <a:buClr>
                <a:srgbClr val="000000"/>
              </a:buClr>
              <a:buSzPts val="1100"/>
              <a:buNone/>
            </a:pPr>
            <a:r>
              <a:rPr lang="en-US" sz="2800" dirty="0">
                <a:latin typeface="Questa Sans Medium" panose="02000000000000000000" pitchFamily="2" charset="77"/>
                <a:ea typeface="Aktiv Grotesk" panose="020B0504020202020204" pitchFamily="34" charset="0"/>
                <a:cs typeface="Aktiv Grotesk" panose="020B0504020202020204" pitchFamily="34" charset="0"/>
                <a:sym typeface="Space Grotesk"/>
              </a:rPr>
              <a:t>Accessible</a:t>
            </a:r>
            <a:endParaRPr lang="en-US" dirty="0">
              <a:solidFill>
                <a:srgbClr val="000000"/>
              </a:solidFill>
              <a:latin typeface="Questa Sans Medium" panose="02000000000000000000" pitchFamily="2" charset="77"/>
              <a:ea typeface="Aktiv Grotesk" panose="020B0504020202020204" pitchFamily="34" charset="0"/>
              <a:cs typeface="Aktiv Grotesk" panose="020B0504020202020204" pitchFamily="34" charset="0"/>
              <a:sym typeface="Space Grotesk"/>
            </a:endParaRPr>
          </a:p>
          <a:p>
            <a:pPr marL="0" indent="0">
              <a:buNone/>
            </a:pPr>
            <a:r>
              <a:rPr lang="en-US" sz="1600" dirty="0"/>
              <a:t>Providing opportunities for all to have essential tools they need for their listening journey.</a:t>
            </a:r>
          </a:p>
        </p:txBody>
      </p:sp>
      <p:sp>
        <p:nvSpPr>
          <p:cNvPr id="10" name="Rectangle 9">
            <a:extLst>
              <a:ext uri="{FF2B5EF4-FFF2-40B4-BE49-F238E27FC236}">
                <a16:creationId xmlns:a16="http://schemas.microsoft.com/office/drawing/2014/main" id="{6DE7501A-7319-2441-0F95-255DC7B06ACE}"/>
              </a:ext>
            </a:extLst>
          </p:cNvPr>
          <p:cNvSpPr/>
          <p:nvPr userDrawn="1"/>
        </p:nvSpPr>
        <p:spPr>
          <a:xfrm>
            <a:off x="4241407" y="2007224"/>
            <a:ext cx="3703320" cy="2559592"/>
          </a:xfrm>
          <a:prstGeom prst="rect">
            <a:avLst/>
          </a:prstGeom>
          <a:solidFill>
            <a:srgbClr val="56EA75">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7565E00B-09DA-B01F-106A-BF6D960D3760}"/>
              </a:ext>
            </a:extLst>
          </p:cNvPr>
          <p:cNvSpPr txBox="1">
            <a:spLocks/>
          </p:cNvSpPr>
          <p:nvPr userDrawn="1"/>
        </p:nvSpPr>
        <p:spPr>
          <a:xfrm>
            <a:off x="4355706" y="2125598"/>
            <a:ext cx="3474720" cy="2441218"/>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2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1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05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15000"/>
              </a:lnSpc>
              <a:spcBef>
                <a:spcPts val="0"/>
              </a:spcBef>
              <a:buClr>
                <a:srgbClr val="000000"/>
              </a:buClr>
              <a:buSzPts val="1100"/>
              <a:buNone/>
            </a:pPr>
            <a:r>
              <a:rPr lang="en-US" sz="2800" dirty="0">
                <a:latin typeface="Questa Sans Medium" panose="02000000000000000000" pitchFamily="2" charset="77"/>
                <a:ea typeface="Aktiv Grotesk" panose="020B0504020202020204" pitchFamily="34" charset="0"/>
                <a:cs typeface="Aktiv Grotesk" panose="020B0504020202020204" pitchFamily="34" charset="0"/>
                <a:sym typeface="Space Grotesk"/>
              </a:rPr>
              <a:t>Innovative</a:t>
            </a:r>
            <a:endParaRPr lang="en-US" dirty="0">
              <a:solidFill>
                <a:srgbClr val="000000"/>
              </a:solidFill>
              <a:latin typeface="Questa Sans Medium" panose="02000000000000000000" pitchFamily="2" charset="77"/>
              <a:ea typeface="Aktiv Grotesk" panose="020B0504020202020204" pitchFamily="34" charset="0"/>
              <a:cs typeface="Aktiv Grotesk" panose="020B0504020202020204" pitchFamily="34" charset="0"/>
              <a:sym typeface="Space Grotesk"/>
            </a:endParaRPr>
          </a:p>
          <a:p>
            <a:pPr marL="0" indent="0">
              <a:buNone/>
            </a:pPr>
            <a:r>
              <a:rPr lang="en-US" sz="1600" dirty="0"/>
              <a:t>Creating proactive solutions for </a:t>
            </a:r>
            <a:br>
              <a:rPr lang="en-US" sz="1600" dirty="0"/>
            </a:br>
            <a:r>
              <a:rPr lang="en-US" sz="1600" dirty="0"/>
              <a:t>a greater impact.</a:t>
            </a:r>
          </a:p>
        </p:txBody>
      </p:sp>
      <p:sp>
        <p:nvSpPr>
          <p:cNvPr id="15" name="Title 1">
            <a:extLst>
              <a:ext uri="{FF2B5EF4-FFF2-40B4-BE49-F238E27FC236}">
                <a16:creationId xmlns:a16="http://schemas.microsoft.com/office/drawing/2014/main" id="{C438A3C8-C539-4CAC-2DA6-F2617282FDEF}"/>
              </a:ext>
            </a:extLst>
          </p:cNvPr>
          <p:cNvSpPr txBox="1">
            <a:spLocks/>
          </p:cNvSpPr>
          <p:nvPr userDrawn="1"/>
        </p:nvSpPr>
        <p:spPr>
          <a:xfrm>
            <a:off x="370653" y="1376185"/>
            <a:ext cx="11433097" cy="10132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tx1"/>
                </a:solidFill>
                <a:latin typeface="Questa Sans" panose="02000000000000000000" pitchFamily="2" charset="77"/>
                <a:ea typeface="+mj-ea"/>
                <a:cs typeface="+mj-cs"/>
              </a:defRPr>
            </a:lvl1pPr>
          </a:lstStyle>
          <a:p>
            <a:r>
              <a:rPr lang="en-US" sz="2000" b="0" dirty="0"/>
              <a:t>As a company, we’ve committed to products, systems, and services that are:</a:t>
            </a:r>
          </a:p>
        </p:txBody>
      </p:sp>
      <p:sp>
        <p:nvSpPr>
          <p:cNvPr id="8" name="Title Placeholder 1">
            <a:extLst>
              <a:ext uri="{FF2B5EF4-FFF2-40B4-BE49-F238E27FC236}">
                <a16:creationId xmlns:a16="http://schemas.microsoft.com/office/drawing/2014/main" id="{C4991744-F730-7466-69D8-D2333D2168E9}"/>
              </a:ext>
            </a:extLst>
          </p:cNvPr>
          <p:cNvSpPr>
            <a:spLocks noGrp="1"/>
          </p:cNvSpPr>
          <p:nvPr>
            <p:ph type="title" hasCustomPrompt="1"/>
          </p:nvPr>
        </p:nvSpPr>
        <p:spPr>
          <a:xfrm>
            <a:off x="379451" y="233598"/>
            <a:ext cx="10206488" cy="506631"/>
          </a:xfrm>
          <a:prstGeom prst="rect">
            <a:avLst/>
          </a:prstGeom>
        </p:spPr>
        <p:txBody>
          <a:bodyPr vert="horz" lIns="91440" tIns="45720" rIns="91440" bIns="45720" rtlCol="0" anchor="t">
            <a:normAutofit/>
          </a:bodyPr>
          <a:lstStyle/>
          <a:p>
            <a:r>
              <a:rPr lang="en-US"/>
              <a:t>Our mission</a:t>
            </a:r>
          </a:p>
        </p:txBody>
      </p:sp>
    </p:spTree>
    <p:extLst>
      <p:ext uri="{BB962C8B-B14F-4D97-AF65-F5344CB8AC3E}">
        <p14:creationId xmlns:p14="http://schemas.microsoft.com/office/powerpoint/2010/main" val="3661516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ID Marke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6CBB85-0968-EAA9-70F3-B377A74E6E5F}"/>
              </a:ext>
            </a:extLst>
          </p:cNvPr>
          <p:cNvSpPr>
            <a:spLocks noGrp="1"/>
          </p:cNvSpPr>
          <p:nvPr>
            <p:ph type="ftr" sz="quarter" idx="10"/>
          </p:nvPr>
        </p:nvSpPr>
        <p:spPr>
          <a:xfrm>
            <a:off x="382383" y="6356350"/>
            <a:ext cx="7794567" cy="365125"/>
          </a:xfrm>
          <a:prstGeom prst="rect">
            <a:avLst/>
          </a:prstGeom>
        </p:spPr>
        <p:txBody>
          <a:bodyPr/>
          <a:lstStyle/>
          <a:p>
            <a:r>
              <a:rPr lang="en-US" dirty="0"/>
              <a:t>Click to edit presentation title</a:t>
            </a:r>
          </a:p>
        </p:txBody>
      </p:sp>
      <p:sp>
        <p:nvSpPr>
          <p:cNvPr id="7" name="Title 1">
            <a:extLst>
              <a:ext uri="{FF2B5EF4-FFF2-40B4-BE49-F238E27FC236}">
                <a16:creationId xmlns:a16="http://schemas.microsoft.com/office/drawing/2014/main" id="{C2EBB9AA-99CD-63AF-69B7-C89834812C1F}"/>
              </a:ext>
            </a:extLst>
          </p:cNvPr>
          <p:cNvSpPr txBox="1">
            <a:spLocks/>
          </p:cNvSpPr>
          <p:nvPr userDrawn="1"/>
        </p:nvSpPr>
        <p:spPr>
          <a:xfrm>
            <a:off x="362886" y="823648"/>
            <a:ext cx="11446730" cy="10132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tx1"/>
                </a:solidFill>
                <a:latin typeface="Questa Sans" panose="02000000000000000000" pitchFamily="2" charset="77"/>
                <a:ea typeface="+mj-ea"/>
                <a:cs typeface="+mj-cs"/>
              </a:defRPr>
            </a:lvl1pPr>
          </a:lstStyle>
          <a:p>
            <a:r>
              <a:rPr lang="en-US" sz="3600" dirty="0"/>
              <a:t>Transcending markets</a:t>
            </a:r>
          </a:p>
        </p:txBody>
      </p:sp>
      <p:sp>
        <p:nvSpPr>
          <p:cNvPr id="8" name="TextBox 7">
            <a:extLst>
              <a:ext uri="{FF2B5EF4-FFF2-40B4-BE49-F238E27FC236}">
                <a16:creationId xmlns:a16="http://schemas.microsoft.com/office/drawing/2014/main" id="{85CF4DC4-A40E-2925-C48E-9BB56B9142CB}"/>
              </a:ext>
            </a:extLst>
          </p:cNvPr>
          <p:cNvSpPr txBox="1"/>
          <p:nvPr userDrawn="1"/>
        </p:nvSpPr>
        <p:spPr>
          <a:xfrm>
            <a:off x="366582" y="378021"/>
            <a:ext cx="1548822" cy="307777"/>
          </a:xfrm>
          <a:prstGeom prst="rect">
            <a:avLst/>
          </a:prstGeom>
          <a:noFill/>
        </p:spPr>
        <p:txBody>
          <a:bodyPr wrap="none" rtlCol="0">
            <a:spAutoFit/>
          </a:bodyPr>
          <a:lstStyle/>
          <a:p>
            <a:r>
              <a:rPr lang="en-US" sz="1400" b="1" i="0" dirty="0">
                <a:solidFill>
                  <a:schemeClr val="accent1"/>
                </a:solidFill>
                <a:latin typeface="Questa Sans" panose="02000000000000000000" pitchFamily="2" charset="77"/>
              </a:rPr>
              <a:t>AVID PRODUCTS</a:t>
            </a:r>
          </a:p>
        </p:txBody>
      </p:sp>
      <p:sp>
        <p:nvSpPr>
          <p:cNvPr id="13" name="TextBox 12">
            <a:extLst>
              <a:ext uri="{FF2B5EF4-FFF2-40B4-BE49-F238E27FC236}">
                <a16:creationId xmlns:a16="http://schemas.microsoft.com/office/drawing/2014/main" id="{91F8AAC9-0280-3CF5-A66D-A03DC7D4F8E9}"/>
              </a:ext>
            </a:extLst>
          </p:cNvPr>
          <p:cNvSpPr txBox="1"/>
          <p:nvPr userDrawn="1"/>
        </p:nvSpPr>
        <p:spPr>
          <a:xfrm>
            <a:off x="362886" y="1974760"/>
            <a:ext cx="6383544" cy="4278094"/>
          </a:xfrm>
          <a:prstGeom prst="rect">
            <a:avLst/>
          </a:prstGeom>
          <a:noFill/>
        </p:spPr>
        <p:txBody>
          <a:bodyPr wrap="square" rtlCol="0">
            <a:spAutoFit/>
          </a:bodyPr>
          <a:lstStyle/>
          <a:p>
            <a:pPr marL="0" indent="0">
              <a:lnSpc>
                <a:spcPct val="100000"/>
              </a:lnSpc>
              <a:buNone/>
            </a:pPr>
            <a:r>
              <a:rPr lang="en-US" sz="1600" b="0" i="0" dirty="0">
                <a:solidFill>
                  <a:schemeClr val="accent1"/>
                </a:solidFill>
                <a:latin typeface="Aktiv Grotesk Medium" panose="020B0504020202020204" pitchFamily="34" charset="0"/>
                <a:ea typeface="Aktiv Grotesk Medium" panose="020B0504020202020204" pitchFamily="34" charset="0"/>
                <a:cs typeface="Aktiv Grotesk Medium" panose="020B0504020202020204" pitchFamily="34" charset="0"/>
              </a:rPr>
              <a:t>Education</a:t>
            </a:r>
            <a:br>
              <a:rPr lang="en-US" sz="1600" b="0" i="0" u="sng" dirty="0">
                <a:latin typeface="Aktiv Grotesk Light" panose="020B0404020202020204" pitchFamily="34" charset="0"/>
                <a:ea typeface="Aktiv Grotesk Light" panose="020B0404020202020204" pitchFamily="34" charset="0"/>
                <a:cs typeface="Aktiv Grotesk Light" panose="020B0404020202020204" pitchFamily="34" charset="0"/>
              </a:rPr>
            </a:br>
            <a:r>
              <a:rPr lang="en-US" sz="1600" b="0" i="0" dirty="0">
                <a:latin typeface="Aktiv Grotesk Light" panose="020B0404020202020204" pitchFamily="34" charset="0"/>
                <a:ea typeface="Aktiv Grotesk Light" panose="020B0404020202020204" pitchFamily="34" charset="0"/>
                <a:cs typeface="Aktiv Grotesk Light" panose="020B0404020202020204" pitchFamily="34" charset="0"/>
              </a:rPr>
              <a:t>In school/remote/hybrid learning, Testing and Assessments, University Campus, Museums, Libraries</a:t>
            </a:r>
          </a:p>
          <a:p>
            <a:pPr marL="0" indent="0">
              <a:lnSpc>
                <a:spcPct val="100000"/>
              </a:lnSpc>
              <a:buNone/>
            </a:pPr>
            <a:endParaRPr lang="en-US" sz="1600" b="0" i="0" u="sng" dirty="0">
              <a:latin typeface="Aktiv Grotesk Light" panose="020B0404020202020204" pitchFamily="34" charset="0"/>
              <a:ea typeface="Aktiv Grotesk Light" panose="020B0404020202020204" pitchFamily="34" charset="0"/>
              <a:cs typeface="Aktiv Grotesk Light" panose="020B0404020202020204" pitchFamily="34" charset="0"/>
            </a:endParaRPr>
          </a:p>
          <a:p>
            <a:pPr marL="0" indent="0">
              <a:lnSpc>
                <a:spcPct val="100000"/>
              </a:lnSpc>
              <a:buNone/>
            </a:pPr>
            <a:r>
              <a:rPr lang="en-US" sz="1600" b="0" i="0" dirty="0">
                <a:solidFill>
                  <a:schemeClr val="accent1"/>
                </a:solidFill>
                <a:latin typeface="Aktiv Grotesk Medium" panose="020B0504020202020204" pitchFamily="34" charset="0"/>
                <a:ea typeface="Aktiv Grotesk Medium" panose="020B0504020202020204" pitchFamily="34" charset="0"/>
                <a:cs typeface="Aktiv Grotesk Medium" panose="020B0504020202020204" pitchFamily="34" charset="0"/>
              </a:rPr>
              <a:t>Healthcare</a:t>
            </a:r>
            <a:br>
              <a:rPr lang="en-US" sz="1600" b="0" i="0" u="sng" dirty="0">
                <a:latin typeface="Aktiv Grotesk Light" panose="020B0404020202020204" pitchFamily="34" charset="0"/>
                <a:ea typeface="Aktiv Grotesk Light" panose="020B0404020202020204" pitchFamily="34" charset="0"/>
                <a:cs typeface="Aktiv Grotesk Light" panose="020B0404020202020204" pitchFamily="34" charset="0"/>
              </a:rPr>
            </a:br>
            <a:r>
              <a:rPr lang="en-US" sz="1600" b="0" i="0" dirty="0">
                <a:latin typeface="Aktiv Grotesk Light" panose="020B0404020202020204" pitchFamily="34" charset="0"/>
                <a:ea typeface="Aktiv Grotesk Light" panose="020B0404020202020204" pitchFamily="34" charset="0"/>
                <a:cs typeface="Aktiv Grotesk Light" panose="020B0404020202020204" pitchFamily="34" charset="0"/>
              </a:rPr>
              <a:t>Patient rooms, Dialysis, Oncology, Plasma Centers, Telemedicine</a:t>
            </a:r>
          </a:p>
          <a:p>
            <a:pPr marL="0" indent="0">
              <a:lnSpc>
                <a:spcPct val="100000"/>
              </a:lnSpc>
              <a:buNone/>
            </a:pPr>
            <a:endParaRPr lang="en-US" sz="1600" b="0" i="0" u="sng" dirty="0">
              <a:latin typeface="Aktiv Grotesk Light" panose="020B0404020202020204" pitchFamily="34" charset="0"/>
              <a:ea typeface="Aktiv Grotesk Light" panose="020B0404020202020204" pitchFamily="34" charset="0"/>
              <a:cs typeface="Aktiv Grotesk Light" panose="020B0404020202020204" pitchFamily="34" charset="0"/>
            </a:endParaRPr>
          </a:p>
          <a:p>
            <a:pPr marL="0" indent="0">
              <a:lnSpc>
                <a:spcPct val="100000"/>
              </a:lnSpc>
              <a:buNone/>
            </a:pPr>
            <a:r>
              <a:rPr lang="en-US" sz="1600" b="0" i="0" dirty="0">
                <a:solidFill>
                  <a:schemeClr val="accent1"/>
                </a:solidFill>
                <a:latin typeface="Aktiv Grotesk Medium" panose="020B0504020202020204" pitchFamily="34" charset="0"/>
                <a:ea typeface="Aktiv Grotesk Medium" panose="020B0504020202020204" pitchFamily="34" charset="0"/>
                <a:cs typeface="Aktiv Grotesk Medium" panose="020B0504020202020204" pitchFamily="34" charset="0"/>
              </a:rPr>
              <a:t>Hospitality</a:t>
            </a:r>
            <a:br>
              <a:rPr lang="en-US" sz="1600" b="0" i="0" u="sng" dirty="0">
                <a:latin typeface="Aktiv Grotesk Light" panose="020B0404020202020204" pitchFamily="34" charset="0"/>
                <a:ea typeface="Aktiv Grotesk Light" panose="020B0404020202020204" pitchFamily="34" charset="0"/>
                <a:cs typeface="Aktiv Grotesk Light" panose="020B0404020202020204" pitchFamily="34" charset="0"/>
              </a:rPr>
            </a:br>
            <a:r>
              <a:rPr lang="en-US" sz="1600" b="0" i="0" dirty="0">
                <a:latin typeface="Aktiv Grotesk Light" panose="020B0404020202020204" pitchFamily="34" charset="0"/>
                <a:ea typeface="Aktiv Grotesk Light" panose="020B0404020202020204" pitchFamily="34" charset="0"/>
                <a:cs typeface="Aktiv Grotesk Light" panose="020B0404020202020204" pitchFamily="34" charset="0"/>
              </a:rPr>
              <a:t>Hotels, Cruise lines, Spas</a:t>
            </a:r>
          </a:p>
          <a:p>
            <a:pPr marL="0" indent="0">
              <a:lnSpc>
                <a:spcPct val="100000"/>
              </a:lnSpc>
              <a:buNone/>
            </a:pPr>
            <a:endParaRPr lang="en-US" sz="1600" b="0" i="0" dirty="0">
              <a:latin typeface="Aktiv Grotesk Light" panose="020B0404020202020204" pitchFamily="34" charset="0"/>
              <a:ea typeface="Aktiv Grotesk Light" panose="020B0404020202020204" pitchFamily="34" charset="0"/>
              <a:cs typeface="Aktiv Grotesk Light" panose="020B0404020202020204" pitchFamily="34" charset="0"/>
            </a:endParaRPr>
          </a:p>
          <a:p>
            <a:pPr marL="0" indent="0">
              <a:lnSpc>
                <a:spcPct val="100000"/>
              </a:lnSpc>
              <a:buNone/>
            </a:pPr>
            <a:r>
              <a:rPr lang="en-US" sz="1600" b="0" i="0" dirty="0">
                <a:solidFill>
                  <a:schemeClr val="accent1"/>
                </a:solidFill>
                <a:latin typeface="Aktiv Grotesk Medium" panose="020B0504020202020204" pitchFamily="34" charset="0"/>
                <a:ea typeface="Aktiv Grotesk Medium" panose="020B0504020202020204" pitchFamily="34" charset="0"/>
                <a:cs typeface="Aktiv Grotesk Medium" panose="020B0504020202020204" pitchFamily="34" charset="0"/>
              </a:rPr>
              <a:t>Business Offices</a:t>
            </a:r>
            <a:br>
              <a:rPr lang="en-US" sz="1600" b="0" i="0" u="sng" dirty="0">
                <a:latin typeface="Aktiv Grotesk Light" panose="020B0404020202020204" pitchFamily="34" charset="0"/>
                <a:ea typeface="Aktiv Grotesk Light" panose="020B0404020202020204" pitchFamily="34" charset="0"/>
                <a:cs typeface="Aktiv Grotesk Light" panose="020B0404020202020204" pitchFamily="34" charset="0"/>
              </a:rPr>
            </a:br>
            <a:r>
              <a:rPr lang="en-US" sz="1600" b="0" i="0" dirty="0">
                <a:latin typeface="Aktiv Grotesk Light" panose="020B0404020202020204" pitchFamily="34" charset="0"/>
                <a:ea typeface="Aktiv Grotesk Light" panose="020B0404020202020204" pitchFamily="34" charset="0"/>
                <a:cs typeface="Aktiv Grotesk Light" panose="020B0404020202020204" pitchFamily="34" charset="0"/>
              </a:rPr>
              <a:t>Call Centers, Training/Testing Centers, Business Travelers</a:t>
            </a:r>
          </a:p>
          <a:p>
            <a:pPr marL="0" indent="0">
              <a:lnSpc>
                <a:spcPct val="100000"/>
              </a:lnSpc>
              <a:buNone/>
            </a:pPr>
            <a:endParaRPr lang="en-US" sz="1600" b="0" i="0" dirty="0">
              <a:latin typeface="Aktiv Grotesk Light" panose="020B0404020202020204" pitchFamily="34" charset="0"/>
              <a:ea typeface="Aktiv Grotesk Light" panose="020B0404020202020204" pitchFamily="34" charset="0"/>
              <a:cs typeface="Aktiv Grotesk Light" panose="020B04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accent1"/>
                </a:solidFill>
                <a:latin typeface="Aktiv Grotesk Medium" panose="020B0504020202020204" pitchFamily="34" charset="0"/>
                <a:ea typeface="Aktiv Grotesk Medium" panose="020B0504020202020204" pitchFamily="34" charset="0"/>
                <a:cs typeface="Aktiv Grotesk Medium" panose="020B0504020202020204" pitchFamily="34" charset="0"/>
              </a:rPr>
              <a:t>Travel</a:t>
            </a:r>
            <a:br>
              <a:rPr lang="en-US" sz="1600" b="0" i="0" u="sng" dirty="0">
                <a:latin typeface="Aktiv Grotesk Light" panose="020B0404020202020204" pitchFamily="34" charset="0"/>
                <a:ea typeface="Aktiv Grotesk Light" panose="020B0404020202020204" pitchFamily="34" charset="0"/>
                <a:cs typeface="Aktiv Grotesk Light" panose="020B0404020202020204" pitchFamily="34" charset="0"/>
              </a:rPr>
            </a:br>
            <a:r>
              <a:rPr lang="en-US" sz="1600" b="0" i="0" dirty="0">
                <a:latin typeface="Aktiv Grotesk Light" panose="020B0404020202020204" pitchFamily="34" charset="0"/>
                <a:ea typeface="Aktiv Grotesk Light" panose="020B0404020202020204" pitchFamily="34" charset="0"/>
                <a:cs typeface="Aktiv Grotesk Light" panose="020B0404020202020204" pitchFamily="34" charset="0"/>
              </a:rPr>
              <a:t>Inflight entertainment, Airlines, Train, Bus</a:t>
            </a:r>
          </a:p>
          <a:p>
            <a:pPr marL="0" indent="0">
              <a:lnSpc>
                <a:spcPct val="100000"/>
              </a:lnSpc>
              <a:buNone/>
            </a:pPr>
            <a:endParaRPr lang="en-US" sz="1600" b="0" i="0" dirty="0">
              <a:latin typeface="Aktiv Grotesk Light" panose="020B0404020202020204" pitchFamily="34" charset="0"/>
              <a:ea typeface="Aktiv Grotesk Light" panose="020B0404020202020204" pitchFamily="34" charset="0"/>
              <a:cs typeface="Aktiv Grotesk Light" panose="020B0404020202020204" pitchFamily="34" charset="0"/>
            </a:endParaRPr>
          </a:p>
          <a:p>
            <a:pPr marL="0" indent="0">
              <a:lnSpc>
                <a:spcPct val="100000"/>
              </a:lnSpc>
              <a:buNone/>
            </a:pPr>
            <a:r>
              <a:rPr lang="en-US" sz="1600" b="0" i="0" dirty="0">
                <a:latin typeface="Aktiv Grotesk Light" panose="020B0404020202020204" pitchFamily="34" charset="0"/>
                <a:ea typeface="Aktiv Grotesk Light" panose="020B0404020202020204" pitchFamily="34" charset="0"/>
                <a:cs typeface="Aktiv Grotesk Light" panose="020B0404020202020204" pitchFamily="34" charset="0"/>
              </a:rPr>
              <a:t>and MORE!</a:t>
            </a:r>
          </a:p>
        </p:txBody>
      </p:sp>
      <p:pic>
        <p:nvPicPr>
          <p:cNvPr id="15" name="Picture 14" descr="A group of people walking on a beach&#10;&#10;Description automatically generated with medium confidence">
            <a:extLst>
              <a:ext uri="{FF2B5EF4-FFF2-40B4-BE49-F238E27FC236}">
                <a16:creationId xmlns:a16="http://schemas.microsoft.com/office/drawing/2014/main" id="{7E230ACF-EFA9-244B-A32A-4D813F1152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07429" y="1974760"/>
            <a:ext cx="4831396" cy="4103377"/>
          </a:xfrm>
          <a:prstGeom prst="rect">
            <a:avLst/>
          </a:prstGeom>
        </p:spPr>
      </p:pic>
    </p:spTree>
    <p:extLst>
      <p:ext uri="{BB962C8B-B14F-4D97-AF65-F5344CB8AC3E}">
        <p14:creationId xmlns:p14="http://schemas.microsoft.com/office/powerpoint/2010/main" val="2000812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y AVID">
    <p:bg>
      <p:bgPr>
        <a:solidFill>
          <a:srgbClr val="00957A"/>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6BA1912-D38E-6B9A-1F4D-6068B1BD0A73}"/>
              </a:ext>
            </a:extLst>
          </p:cNvPr>
          <p:cNvSpPr txBox="1"/>
          <p:nvPr userDrawn="1"/>
        </p:nvSpPr>
        <p:spPr>
          <a:xfrm>
            <a:off x="382383" y="833535"/>
            <a:ext cx="9895473" cy="646331"/>
          </a:xfrm>
          <a:prstGeom prst="rect">
            <a:avLst/>
          </a:prstGeom>
          <a:noFill/>
        </p:spPr>
        <p:txBody>
          <a:bodyPr wrap="square" rtlCol="0">
            <a:spAutoFit/>
          </a:bodyPr>
          <a:lstStyle/>
          <a:p>
            <a:r>
              <a:rPr lang="en-US" sz="3600" b="1" i="0" dirty="0">
                <a:solidFill>
                  <a:schemeClr val="bg1"/>
                </a:solidFill>
                <a:latin typeface="Questa Sans" panose="02000000000000000000" pitchFamily="2" charset="77"/>
              </a:rPr>
              <a:t>An essential solution provider you can count on</a:t>
            </a:r>
          </a:p>
        </p:txBody>
      </p:sp>
      <p:sp>
        <p:nvSpPr>
          <p:cNvPr id="13" name="TextBox 12">
            <a:extLst>
              <a:ext uri="{FF2B5EF4-FFF2-40B4-BE49-F238E27FC236}">
                <a16:creationId xmlns:a16="http://schemas.microsoft.com/office/drawing/2014/main" id="{B206DF6D-3162-7410-6572-09B55845CA88}"/>
              </a:ext>
            </a:extLst>
          </p:cNvPr>
          <p:cNvSpPr txBox="1"/>
          <p:nvPr userDrawn="1"/>
        </p:nvSpPr>
        <p:spPr>
          <a:xfrm>
            <a:off x="382383" y="1998552"/>
            <a:ext cx="10306693" cy="3754874"/>
          </a:xfrm>
          <a:prstGeom prst="rect">
            <a:avLst/>
          </a:prstGeom>
          <a:noFill/>
        </p:spPr>
        <p:txBody>
          <a:bodyPr wrap="square" rtlCol="0">
            <a:spAutoFit/>
          </a:bodyPr>
          <a:lstStyle/>
          <a:p>
            <a:pPr>
              <a:spcBef>
                <a:spcPts val="0"/>
              </a:spcBef>
              <a:buClr>
                <a:schemeClr val="accent2"/>
              </a:buClr>
            </a:pPr>
            <a:endPar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Experience </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Over 70 years of combined educational market and audio knowledge</a:t>
            </a: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Product Availability </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Planning and commitment to having the products you need</a:t>
            </a: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Passion </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Employee-ownership with mission to enhance life’s experiences</a:t>
            </a: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Community</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 Commitment to making a difference within all communities</a:t>
            </a:r>
            <a:endPar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Innovator </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Thought leader on product design, purpose, and enhancements for education </a:t>
            </a:r>
            <a:endPar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Focus </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Dedicated educational resources to support digital transformation and distance/remote learning </a:t>
            </a:r>
            <a:endPar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Quality and Safety</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 Product safety certifications, reliability, customer satisfaction, and backend warranty support  </a:t>
            </a:r>
            <a:endPar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Accessible</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 Cost-effective access to dependable and essential audio communication designed for education</a:t>
            </a:r>
            <a:endPar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Outcomes </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 Connecting all listeners with enhanced overall performance that leads to success</a:t>
            </a:r>
          </a:p>
          <a:p>
            <a:pPr marL="788586" lvl="1" indent="-285750">
              <a:lnSpc>
                <a:spcPct val="150000"/>
              </a:lnSpc>
              <a:buClr>
                <a:schemeClr val="accent2"/>
              </a:buClr>
              <a:buFont typeface="Wingdings" panose="05000000000000000000" pitchFamily="2" charset="2"/>
              <a:buChar char="ü"/>
            </a:pPr>
            <a:r>
              <a:rPr lang="en-US" sz="1400" b="1"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Relationships</a:t>
            </a:r>
            <a:r>
              <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 – Dedicated to supporting our partnerships for mutual success</a:t>
            </a:r>
          </a:p>
          <a:p>
            <a:pPr>
              <a:buClr>
                <a:schemeClr val="accent2"/>
              </a:buClr>
            </a:pPr>
            <a:endParaRPr lang="en-US" sz="14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2" name="Picture 1" descr="A black and white logo&#10;&#10;AI-generated content may be incorrect.">
            <a:hlinkClick r:id="rId2"/>
            <a:extLst>
              <a:ext uri="{FF2B5EF4-FFF2-40B4-BE49-F238E27FC236}">
                <a16:creationId xmlns:a16="http://schemas.microsoft.com/office/drawing/2014/main" id="{8548C8F9-7080-D0DA-64C0-2F70D8D8A04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1876" y="199145"/>
            <a:ext cx="1843121" cy="860123"/>
          </a:xfrm>
          <a:prstGeom prst="rect">
            <a:avLst/>
          </a:prstGeom>
        </p:spPr>
      </p:pic>
    </p:spTree>
    <p:extLst>
      <p:ext uri="{BB962C8B-B14F-4D97-AF65-F5344CB8AC3E}">
        <p14:creationId xmlns:p14="http://schemas.microsoft.com/office/powerpoint/2010/main" val="3779834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57289-2E1C-8E46-915B-2EBE901D2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B4A7A-2C13-D14F-AD8B-BE14D0ABC4B1}"/>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5FC9B44-DEF8-B746-8ABD-29F3583F88AE}"/>
              </a:ext>
            </a:extLst>
          </p:cNvPr>
          <p:cNvSpPr>
            <a:spLocks noGrp="1"/>
          </p:cNvSpPr>
          <p:nvPr>
            <p:ph type="ftr" sz="quarter" idx="11"/>
          </p:nvPr>
        </p:nvSpPr>
        <p:spPr>
          <a:xfrm>
            <a:off x="382383" y="6356350"/>
            <a:ext cx="7794567" cy="365125"/>
          </a:xfrm>
          <a:prstGeom prst="rect">
            <a:avLst/>
          </a:prstGeom>
        </p:spPr>
        <p:txBody>
          <a:bodyPr/>
          <a:lstStyle>
            <a:lvl1pPr algn="l">
              <a:defRPr/>
            </a:lvl1pPr>
          </a:lstStyle>
          <a:p>
            <a:r>
              <a:rPr lang="en-US" dirty="0"/>
              <a:t>Click to edit presentation title</a:t>
            </a:r>
          </a:p>
        </p:txBody>
      </p:sp>
      <p:sp>
        <p:nvSpPr>
          <p:cNvPr id="10" name="Text Placeholder 9">
            <a:extLst>
              <a:ext uri="{FF2B5EF4-FFF2-40B4-BE49-F238E27FC236}">
                <a16:creationId xmlns:a16="http://schemas.microsoft.com/office/drawing/2014/main" id="{5FDD6D64-592A-7B46-A4F3-7AFEEFAD1D5F}"/>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1"/>
                </a:solidFill>
                <a:latin typeface="Questa Sans" panose="02000000000000000000" pitchFamily="2" charset="77"/>
              </a:defRPr>
            </a:lvl1pPr>
          </a:lstStyle>
          <a:p>
            <a:pPr lvl="0"/>
            <a:r>
              <a:rPr lang="en-US"/>
              <a:t>Click to edit Master text styles</a:t>
            </a:r>
          </a:p>
        </p:txBody>
      </p:sp>
    </p:spTree>
    <p:extLst>
      <p:ext uri="{BB962C8B-B14F-4D97-AF65-F5344CB8AC3E}">
        <p14:creationId xmlns:p14="http://schemas.microsoft.com/office/powerpoint/2010/main" val="52048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8F05-8CA0-9047-AC31-D2F0381245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20F27-70A8-DC41-AE0B-1F8E68979989}"/>
              </a:ext>
            </a:extLst>
          </p:cNvPr>
          <p:cNvSpPr>
            <a:spLocks noGrp="1"/>
          </p:cNvSpPr>
          <p:nvPr>
            <p:ph sz="half" idx="1"/>
          </p:nvPr>
        </p:nvSpPr>
        <p:spPr>
          <a:xfrm>
            <a:off x="376520" y="2003530"/>
            <a:ext cx="5643280" cy="3940070"/>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9CE7C2-BD51-5743-854F-52E175102F20}"/>
              </a:ext>
            </a:extLst>
          </p:cNvPr>
          <p:cNvSpPr>
            <a:spLocks noGrp="1"/>
          </p:cNvSpPr>
          <p:nvPr>
            <p:ph sz="half" idx="2"/>
          </p:nvPr>
        </p:nvSpPr>
        <p:spPr>
          <a:xfrm>
            <a:off x="6172200" y="2003529"/>
            <a:ext cx="5637416" cy="3940071"/>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BA8DF7D-22EE-4341-ABA7-F34F7FF39110}"/>
              </a:ext>
            </a:extLst>
          </p:cNvPr>
          <p:cNvSpPr>
            <a:spLocks noGrp="1"/>
          </p:cNvSpPr>
          <p:nvPr>
            <p:ph type="ftr" sz="quarter" idx="11"/>
          </p:nvPr>
        </p:nvSpPr>
        <p:spPr>
          <a:xfrm>
            <a:off x="382383" y="6356350"/>
            <a:ext cx="7794567" cy="365125"/>
          </a:xfrm>
          <a:prstGeom prst="rect">
            <a:avLst/>
          </a:prstGeom>
        </p:spPr>
        <p:txBody>
          <a:bodyPr/>
          <a:lstStyle/>
          <a:p>
            <a:r>
              <a:rPr lang="en-US" dirty="0"/>
              <a:t>Click to edit presentation title</a:t>
            </a:r>
          </a:p>
        </p:txBody>
      </p:sp>
      <p:sp>
        <p:nvSpPr>
          <p:cNvPr id="9" name="Text Placeholder 9">
            <a:extLst>
              <a:ext uri="{FF2B5EF4-FFF2-40B4-BE49-F238E27FC236}">
                <a16:creationId xmlns:a16="http://schemas.microsoft.com/office/drawing/2014/main" id="{073AF43E-9E95-9D43-9845-39297F84E7AE}"/>
              </a:ext>
            </a:extLst>
          </p:cNvPr>
          <p:cNvSpPr>
            <a:spLocks noGrp="1"/>
          </p:cNvSpPr>
          <p:nvPr>
            <p:ph type="body" sz="quarter" idx="13"/>
          </p:nvPr>
        </p:nvSpPr>
        <p:spPr>
          <a:xfrm>
            <a:off x="376519" y="317499"/>
            <a:ext cx="5719481" cy="381779"/>
          </a:xfrm>
        </p:spPr>
        <p:txBody>
          <a:bodyPr>
            <a:noAutofit/>
          </a:bodyPr>
          <a:lstStyle>
            <a:lvl1pPr marL="0" indent="0">
              <a:buNone/>
              <a:defRPr sz="1400" b="1" i="0" cap="all" spc="30" baseline="0">
                <a:solidFill>
                  <a:schemeClr val="accent1"/>
                </a:solidFill>
                <a:latin typeface="Questa Sans" panose="02000000000000000000" pitchFamily="2" charset="77"/>
              </a:defRPr>
            </a:lvl1pPr>
          </a:lstStyle>
          <a:p>
            <a:pPr lvl="0"/>
            <a:r>
              <a:rPr lang="en-US"/>
              <a:t>Click to edit Master text styles</a:t>
            </a:r>
          </a:p>
        </p:txBody>
      </p:sp>
    </p:spTree>
    <p:extLst>
      <p:ext uri="{BB962C8B-B14F-4D97-AF65-F5344CB8AC3E}">
        <p14:creationId xmlns:p14="http://schemas.microsoft.com/office/powerpoint/2010/main" val="3027830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avidproducts.com/"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56886-4AA7-824B-9224-A38C39443150}"/>
              </a:ext>
            </a:extLst>
          </p:cNvPr>
          <p:cNvSpPr>
            <a:spLocks noGrp="1"/>
          </p:cNvSpPr>
          <p:nvPr>
            <p:ph type="title"/>
          </p:nvPr>
        </p:nvSpPr>
        <p:spPr>
          <a:xfrm>
            <a:off x="379451" y="233598"/>
            <a:ext cx="10206488" cy="50663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B126ABE-C173-4044-A32A-BC0DD5716A96}"/>
              </a:ext>
            </a:extLst>
          </p:cNvPr>
          <p:cNvSpPr>
            <a:spLocks noGrp="1"/>
          </p:cNvSpPr>
          <p:nvPr>
            <p:ph type="body" idx="1"/>
          </p:nvPr>
        </p:nvSpPr>
        <p:spPr>
          <a:xfrm>
            <a:off x="379451" y="1148443"/>
            <a:ext cx="11433097" cy="394006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green and black logo&#10;&#10;AI-generated content may be incorrect.">
            <a:hlinkClick r:id="rId24"/>
            <a:extLst>
              <a:ext uri="{FF2B5EF4-FFF2-40B4-BE49-F238E27FC236}">
                <a16:creationId xmlns:a16="http://schemas.microsoft.com/office/drawing/2014/main" id="{61A0D9A1-9A47-7771-E2D2-FF41C2CD5895}"/>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0058399" y="195953"/>
            <a:ext cx="1761685" cy="822120"/>
          </a:xfrm>
          <a:prstGeom prst="rect">
            <a:avLst/>
          </a:prstGeom>
        </p:spPr>
      </p:pic>
    </p:spTree>
    <p:extLst>
      <p:ext uri="{BB962C8B-B14F-4D97-AF65-F5344CB8AC3E}">
        <p14:creationId xmlns:p14="http://schemas.microsoft.com/office/powerpoint/2010/main" val="85209988"/>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2" r:id="rId3"/>
    <p:sldLayoutId id="2147483665" r:id="rId4"/>
    <p:sldLayoutId id="2147483666" r:id="rId5"/>
    <p:sldLayoutId id="2147483669" r:id="rId6"/>
    <p:sldLayoutId id="2147483671" r:id="rId7"/>
    <p:sldLayoutId id="2147483650"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72" r:id="rId19"/>
    <p:sldLayoutId id="2147483673" r:id="rId20"/>
    <p:sldLayoutId id="2147483664" r:id="rId21"/>
    <p:sldLayoutId id="2147483674" r:id="rId22"/>
  </p:sldLayoutIdLst>
  <p:hf hdr="0" dt="0"/>
  <p:txStyles>
    <p:titleStyle>
      <a:lvl1pPr algn="l" defTabSz="914400" rtl="0" eaLnBrk="1" latinLnBrk="0" hangingPunct="1">
        <a:lnSpc>
          <a:spcPct val="90000"/>
        </a:lnSpc>
        <a:spcBef>
          <a:spcPct val="0"/>
        </a:spcBef>
        <a:buNone/>
        <a:defRPr sz="3200" b="0" i="0" kern="1200">
          <a:solidFill>
            <a:schemeClr val="tx1"/>
          </a:solidFill>
          <a:latin typeface="Aktiv Grotesk Medium" panose="020B0504020202020204" pitchFamily="34" charset="0"/>
          <a:ea typeface="Aktiv Grotesk Medium" panose="020B0504020202020204" pitchFamily="34" charset="0"/>
          <a:cs typeface="Aktiv Grotesk Medium" panose="020B05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18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6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2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200" b="0" i="0" kern="1200">
          <a:solidFill>
            <a:schemeClr val="tx1"/>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emf"/><Relationship Id="rId4" Type="http://schemas.openxmlformats.org/officeDocument/2006/relationships/image" Target="../media/image49.png"/><Relationship Id="rId9" Type="http://schemas.openxmlformats.org/officeDocument/2006/relationships/image" Target="../media/image54.emf"/></Relationships>
</file>

<file path=ppt/slides/_rels/slide1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emf"/></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jpe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hyperlink" Target="https://avid.donewithit.org/" TargetMode="External"/><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hyperlink" Target="avidproducts.com" TargetMode="External"/><Relationship Id="rId4" Type="http://schemas.openxmlformats.org/officeDocument/2006/relationships/hyperlink" Target="https://fileshare.avidproducts.com/"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vidproducts.com/sample-request" TargetMode="External"/><Relationship Id="rId2" Type="http://schemas.openxmlformats.org/officeDocument/2006/relationships/hyperlink" Target="https://fileshare.avidproducts.com/" TargetMode="Externa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2" Type="http://schemas.openxmlformats.org/officeDocument/2006/relationships/hyperlink" Target="https://avidproducts.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hyperlink" Target="https://www.ciocoverage.com/avid-take-your-learning-experience-to-a-higher-leve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avidproducts.com/" TargetMode="External"/><Relationship Id="rId10"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B4AC2-9598-AAC5-16FE-7B042F3982A1}"/>
              </a:ext>
            </a:extLst>
          </p:cNvPr>
          <p:cNvSpPr>
            <a:spLocks noGrp="1"/>
          </p:cNvSpPr>
          <p:nvPr>
            <p:ph type="ctrTitle"/>
          </p:nvPr>
        </p:nvSpPr>
        <p:spPr>
          <a:xfrm>
            <a:off x="364186" y="1859048"/>
            <a:ext cx="8439499" cy="2286000"/>
          </a:xfrm>
        </p:spPr>
        <p:txBody>
          <a:bodyPr>
            <a:normAutofit fontScale="90000"/>
          </a:body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 Partner of Choice for Educational Headsets</a:t>
            </a:r>
          </a:p>
        </p:txBody>
      </p:sp>
      <p:sp>
        <p:nvSpPr>
          <p:cNvPr id="5" name="TextBox 4">
            <a:extLst>
              <a:ext uri="{FF2B5EF4-FFF2-40B4-BE49-F238E27FC236}">
                <a16:creationId xmlns:a16="http://schemas.microsoft.com/office/drawing/2014/main" id="{46993D9C-8631-EFC7-DF7B-3811DD58C0EF}"/>
              </a:ext>
            </a:extLst>
          </p:cNvPr>
          <p:cNvSpPr txBox="1"/>
          <p:nvPr/>
        </p:nvSpPr>
        <p:spPr>
          <a:xfrm>
            <a:off x="8513015" y="5814349"/>
            <a:ext cx="1879041" cy="584775"/>
          </a:xfrm>
          <a:prstGeom prst="rect">
            <a:avLst/>
          </a:prstGeom>
          <a:noFill/>
        </p:spPr>
        <p:txBody>
          <a:bodyPr wrap="none" rtlCol="0">
            <a:spAutoFit/>
          </a:bodyPr>
          <a:lstStyle/>
          <a:p>
            <a:r>
              <a:rPr lang="en-US" sz="3200" dirty="0">
                <a:solidFill>
                  <a:schemeClr val="bg1"/>
                </a:solidFill>
                <a:latin typeface="Aktiv Grotesk Medium" panose="020B0504020202020204"/>
              </a:rPr>
              <a:t>June 2026</a:t>
            </a:r>
          </a:p>
        </p:txBody>
      </p:sp>
    </p:spTree>
    <p:extLst>
      <p:ext uri="{BB962C8B-B14F-4D97-AF65-F5344CB8AC3E}">
        <p14:creationId xmlns:p14="http://schemas.microsoft.com/office/powerpoint/2010/main" val="4174378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6EB76-2A42-4E8A-DFD0-B6DBB791E64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D779B38A-8EB6-BDF8-BA84-033CBFE72AD8}"/>
              </a:ext>
            </a:extLst>
          </p:cNvPr>
          <p:cNvSpPr txBox="1"/>
          <p:nvPr/>
        </p:nvSpPr>
        <p:spPr>
          <a:xfrm>
            <a:off x="20036" y="1816336"/>
            <a:ext cx="12171964" cy="523220"/>
          </a:xfrm>
          <a:prstGeom prst="rect">
            <a:avLst/>
          </a:prstGeom>
          <a:noFill/>
        </p:spPr>
        <p:txBody>
          <a:bodyPr wrap="square" rtlCol="0">
            <a:spAutoFit/>
          </a:bodyPr>
          <a:lstStyle/>
          <a:p>
            <a:pPr algn="ctr"/>
            <a:r>
              <a:rPr lang="en-US" sz="2800" dirty="0">
                <a:latin typeface="Aktiv Grotesk" panose="020B0504020202020204" pitchFamily="34" charset="0"/>
                <a:ea typeface="Aktiv Grotesk" panose="020B0504020202020204" pitchFamily="34" charset="0"/>
                <a:cs typeface="Aktiv Grotesk" panose="020B0504020202020204" pitchFamily="34" charset="0"/>
              </a:rPr>
              <a:t>Designed to meet state testing and assessment requirements</a:t>
            </a:r>
          </a:p>
        </p:txBody>
      </p:sp>
      <p:sp>
        <p:nvSpPr>
          <p:cNvPr id="14" name="TextBox 13">
            <a:extLst>
              <a:ext uri="{FF2B5EF4-FFF2-40B4-BE49-F238E27FC236}">
                <a16:creationId xmlns:a16="http://schemas.microsoft.com/office/drawing/2014/main" id="{640AAA36-F985-320F-193D-C85FB227A6FF}"/>
              </a:ext>
            </a:extLst>
          </p:cNvPr>
          <p:cNvSpPr txBox="1"/>
          <p:nvPr/>
        </p:nvSpPr>
        <p:spPr>
          <a:xfrm>
            <a:off x="286693" y="4926977"/>
            <a:ext cx="12171964" cy="1600438"/>
          </a:xfrm>
          <a:prstGeom prst="rect">
            <a:avLst/>
          </a:prstGeom>
          <a:noFill/>
        </p:spPr>
        <p:txBody>
          <a:bodyPr wrap="square" rtlCol="0">
            <a:spAutoFit/>
          </a:bodyPr>
          <a:lstStyle/>
          <a:p>
            <a:pPr algn="ctr"/>
            <a:r>
              <a:rPr lang="en-US" sz="2800" dirty="0">
                <a:latin typeface="Aktiv Grotesk" panose="020B0504020202020204" pitchFamily="34" charset="0"/>
                <a:ea typeface="Aktiv Grotesk" panose="020B0504020202020204" pitchFamily="34" charset="0"/>
                <a:cs typeface="Aktiv Grotesk" panose="020B0504020202020204" pitchFamily="34" charset="0"/>
              </a:rPr>
              <a:t>Taking the worry out of the equation!</a:t>
            </a:r>
          </a:p>
          <a:p>
            <a:pPr algn="ctr">
              <a:lnSpc>
                <a:spcPct val="150000"/>
              </a:lnSpc>
            </a:pPr>
            <a:r>
              <a:rPr lang="en-US" sz="2800" b="1" dirty="0">
                <a:solidFill>
                  <a:srgbClr val="00957C"/>
                </a:solidFill>
                <a:latin typeface="Aktiv Grotesk" panose="020B0504020202020204" pitchFamily="34" charset="0"/>
                <a:ea typeface="Aktiv Grotesk" panose="020B0504020202020204" pitchFamily="34" charset="0"/>
                <a:cs typeface="Aktiv Grotesk" panose="020B0504020202020204" pitchFamily="34" charset="0"/>
              </a:rPr>
              <a:t>Reliable Performance =</a:t>
            </a:r>
          </a:p>
          <a:p>
            <a:pPr algn="ctr"/>
            <a:r>
              <a:rPr lang="en-US" sz="2800" b="1" dirty="0">
                <a:solidFill>
                  <a:srgbClr val="00957C"/>
                </a:solidFill>
                <a:latin typeface="Aktiv Grotesk" panose="020B0504020202020204" pitchFamily="34" charset="0"/>
                <a:ea typeface="Aktiv Grotesk" panose="020B0504020202020204" pitchFamily="34" charset="0"/>
                <a:cs typeface="Aktiv Grotesk" panose="020B0504020202020204" pitchFamily="34" charset="0"/>
              </a:rPr>
              <a:t>Student and Teacher success</a:t>
            </a:r>
          </a:p>
        </p:txBody>
      </p:sp>
      <p:pic>
        <p:nvPicPr>
          <p:cNvPr id="15" name="Picture 14">
            <a:extLst>
              <a:ext uri="{FF2B5EF4-FFF2-40B4-BE49-F238E27FC236}">
                <a16:creationId xmlns:a16="http://schemas.microsoft.com/office/drawing/2014/main" id="{5622C01D-F33E-F70B-6533-07FF0CC368AF}"/>
              </a:ext>
            </a:extLst>
          </p:cNvPr>
          <p:cNvPicPr>
            <a:picLocks noChangeAspect="1"/>
          </p:cNvPicPr>
          <p:nvPr/>
        </p:nvPicPr>
        <p:blipFill>
          <a:blip r:embed="rId2"/>
          <a:stretch>
            <a:fillRect/>
          </a:stretch>
        </p:blipFill>
        <p:spPr>
          <a:xfrm>
            <a:off x="4039647" y="3014070"/>
            <a:ext cx="1619976" cy="673910"/>
          </a:xfrm>
          <a:prstGeom prst="rect">
            <a:avLst/>
          </a:prstGeom>
        </p:spPr>
      </p:pic>
      <p:pic>
        <p:nvPicPr>
          <p:cNvPr id="16" name="Picture 15">
            <a:extLst>
              <a:ext uri="{FF2B5EF4-FFF2-40B4-BE49-F238E27FC236}">
                <a16:creationId xmlns:a16="http://schemas.microsoft.com/office/drawing/2014/main" id="{2C751EC2-6B5D-CEA9-1C5B-C52EDA49AECF}"/>
              </a:ext>
            </a:extLst>
          </p:cNvPr>
          <p:cNvPicPr>
            <a:picLocks noChangeAspect="1"/>
          </p:cNvPicPr>
          <p:nvPr/>
        </p:nvPicPr>
        <p:blipFill>
          <a:blip r:embed="rId3"/>
          <a:stretch>
            <a:fillRect/>
          </a:stretch>
        </p:blipFill>
        <p:spPr>
          <a:xfrm>
            <a:off x="2573089" y="2999556"/>
            <a:ext cx="1134495" cy="673910"/>
          </a:xfrm>
          <a:prstGeom prst="rect">
            <a:avLst/>
          </a:prstGeom>
        </p:spPr>
      </p:pic>
      <p:pic>
        <p:nvPicPr>
          <p:cNvPr id="17" name="Picture 16">
            <a:extLst>
              <a:ext uri="{FF2B5EF4-FFF2-40B4-BE49-F238E27FC236}">
                <a16:creationId xmlns:a16="http://schemas.microsoft.com/office/drawing/2014/main" id="{35762279-BCD6-A1C6-6094-D3DE7CF75E0D}"/>
              </a:ext>
            </a:extLst>
          </p:cNvPr>
          <p:cNvPicPr>
            <a:picLocks noChangeAspect="1"/>
          </p:cNvPicPr>
          <p:nvPr/>
        </p:nvPicPr>
        <p:blipFill>
          <a:blip r:embed="rId4"/>
          <a:stretch>
            <a:fillRect/>
          </a:stretch>
        </p:blipFill>
        <p:spPr>
          <a:xfrm>
            <a:off x="8000909" y="3029048"/>
            <a:ext cx="1272755" cy="614926"/>
          </a:xfrm>
          <a:prstGeom prst="rect">
            <a:avLst/>
          </a:prstGeom>
        </p:spPr>
      </p:pic>
      <p:pic>
        <p:nvPicPr>
          <p:cNvPr id="18" name="Picture 17">
            <a:extLst>
              <a:ext uri="{FF2B5EF4-FFF2-40B4-BE49-F238E27FC236}">
                <a16:creationId xmlns:a16="http://schemas.microsoft.com/office/drawing/2014/main" id="{92DB70AB-465D-2419-4320-2CBC790645F4}"/>
              </a:ext>
            </a:extLst>
          </p:cNvPr>
          <p:cNvPicPr>
            <a:picLocks noChangeAspect="1"/>
          </p:cNvPicPr>
          <p:nvPr/>
        </p:nvPicPr>
        <p:blipFill>
          <a:blip r:embed="rId5"/>
          <a:stretch>
            <a:fillRect/>
          </a:stretch>
        </p:blipFill>
        <p:spPr>
          <a:xfrm>
            <a:off x="9605727" y="3055828"/>
            <a:ext cx="1805155" cy="754723"/>
          </a:xfrm>
          <a:prstGeom prst="rect">
            <a:avLst/>
          </a:prstGeom>
        </p:spPr>
      </p:pic>
      <p:pic>
        <p:nvPicPr>
          <p:cNvPr id="19" name="Picture 18">
            <a:extLst>
              <a:ext uri="{FF2B5EF4-FFF2-40B4-BE49-F238E27FC236}">
                <a16:creationId xmlns:a16="http://schemas.microsoft.com/office/drawing/2014/main" id="{823B038A-CAB0-B6B6-66CB-25540E944CE0}"/>
              </a:ext>
            </a:extLst>
          </p:cNvPr>
          <p:cNvPicPr>
            <a:picLocks noChangeAspect="1"/>
          </p:cNvPicPr>
          <p:nvPr/>
        </p:nvPicPr>
        <p:blipFill>
          <a:blip r:embed="rId6"/>
          <a:stretch>
            <a:fillRect/>
          </a:stretch>
        </p:blipFill>
        <p:spPr>
          <a:xfrm>
            <a:off x="5991686" y="3049628"/>
            <a:ext cx="1677160" cy="573766"/>
          </a:xfrm>
          <a:prstGeom prst="rect">
            <a:avLst/>
          </a:prstGeom>
        </p:spPr>
      </p:pic>
      <p:sp>
        <p:nvSpPr>
          <p:cNvPr id="20" name="TextBox 19">
            <a:extLst>
              <a:ext uri="{FF2B5EF4-FFF2-40B4-BE49-F238E27FC236}">
                <a16:creationId xmlns:a16="http://schemas.microsoft.com/office/drawing/2014/main" id="{6698DC83-A091-E44D-C8F3-5F93D79F2526}"/>
              </a:ext>
            </a:extLst>
          </p:cNvPr>
          <p:cNvSpPr txBox="1"/>
          <p:nvPr/>
        </p:nvSpPr>
        <p:spPr>
          <a:xfrm>
            <a:off x="9159473" y="3772815"/>
            <a:ext cx="2697662" cy="461665"/>
          </a:xfrm>
          <a:prstGeom prst="rect">
            <a:avLst/>
          </a:prstGeom>
          <a:noFill/>
        </p:spPr>
        <p:txBody>
          <a:bodyPr wrap="none" rtlCol="0">
            <a:spAutoFit/>
          </a:bodyPr>
          <a:lstStyle/>
          <a:p>
            <a:r>
              <a:rPr lang="en-US" sz="2400" dirty="0">
                <a:latin typeface="Aktiv Grotesk" panose="020B0504020202020204" pitchFamily="34" charset="0"/>
                <a:ea typeface="Aktiv Grotesk" panose="020B0504020202020204" pitchFamily="34" charset="0"/>
                <a:cs typeface="Aktiv Grotesk" panose="020B0504020202020204" pitchFamily="34" charset="0"/>
              </a:rPr>
              <a:t>…and many more</a:t>
            </a:r>
          </a:p>
        </p:txBody>
      </p:sp>
      <p:pic>
        <p:nvPicPr>
          <p:cNvPr id="22" name="Picture 21" descr="A child in a red shirt pointing up&#10;&#10;Description automatically generated with medium confidence">
            <a:extLst>
              <a:ext uri="{FF2B5EF4-FFF2-40B4-BE49-F238E27FC236}">
                <a16:creationId xmlns:a16="http://schemas.microsoft.com/office/drawing/2014/main" id="{03586C18-11F4-2970-5712-B7F277E41829}"/>
              </a:ext>
            </a:extLst>
          </p:cNvPr>
          <p:cNvPicPr>
            <a:picLocks noChangeAspect="1"/>
          </p:cNvPicPr>
          <p:nvPr/>
        </p:nvPicPr>
        <p:blipFill>
          <a:blip r:embed="rId7"/>
          <a:stretch>
            <a:fillRect/>
          </a:stretch>
        </p:blipFill>
        <p:spPr>
          <a:xfrm>
            <a:off x="817779" y="4352696"/>
            <a:ext cx="2505304" cy="2505304"/>
          </a:xfrm>
          <a:prstGeom prst="rect">
            <a:avLst/>
          </a:prstGeom>
        </p:spPr>
      </p:pic>
      <p:pic>
        <p:nvPicPr>
          <p:cNvPr id="23" name="Picture 22">
            <a:extLst>
              <a:ext uri="{FF2B5EF4-FFF2-40B4-BE49-F238E27FC236}">
                <a16:creationId xmlns:a16="http://schemas.microsoft.com/office/drawing/2014/main" id="{193052A3-D235-559E-3164-8959733F41CD}"/>
              </a:ext>
            </a:extLst>
          </p:cNvPr>
          <p:cNvPicPr>
            <a:picLocks noChangeAspect="1"/>
          </p:cNvPicPr>
          <p:nvPr/>
        </p:nvPicPr>
        <p:blipFill>
          <a:blip r:embed="rId8"/>
          <a:stretch>
            <a:fillRect/>
          </a:stretch>
        </p:blipFill>
        <p:spPr>
          <a:xfrm>
            <a:off x="583054" y="2947143"/>
            <a:ext cx="1487377" cy="723828"/>
          </a:xfrm>
          <a:prstGeom prst="rect">
            <a:avLst/>
          </a:prstGeom>
        </p:spPr>
      </p:pic>
      <p:sp>
        <p:nvSpPr>
          <p:cNvPr id="10" name="Title 1">
            <a:extLst>
              <a:ext uri="{FF2B5EF4-FFF2-40B4-BE49-F238E27FC236}">
                <a16:creationId xmlns:a16="http://schemas.microsoft.com/office/drawing/2014/main" id="{3DFE75E7-569F-838D-2142-0835B0E94C30}"/>
              </a:ext>
            </a:extLst>
          </p:cNvPr>
          <p:cNvSpPr>
            <a:spLocks noGrp="1"/>
          </p:cNvSpPr>
          <p:nvPr>
            <p:ph type="title"/>
          </p:nvPr>
        </p:nvSpPr>
        <p:spPr>
          <a:xfrm>
            <a:off x="371916" y="353697"/>
            <a:ext cx="10206488" cy="506631"/>
          </a:xfrm>
        </p:spPr>
        <p:txBody>
          <a:bodyPr>
            <a:noAutofit/>
          </a:bodyPr>
          <a:lstStyle/>
          <a:p>
            <a:r>
              <a:rPr lang="en-US" dirty="0"/>
              <a:t>AVID Headsets are State Testing Recommended</a:t>
            </a:r>
          </a:p>
        </p:txBody>
      </p:sp>
    </p:spTree>
    <p:extLst>
      <p:ext uri="{BB962C8B-B14F-4D97-AF65-F5344CB8AC3E}">
        <p14:creationId xmlns:p14="http://schemas.microsoft.com/office/powerpoint/2010/main" val="203543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B806-879E-ACC5-B52F-0B1E0664BF7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4D19012-0A2B-1D0D-FA84-8A09F4D2CF88}"/>
              </a:ext>
            </a:extLst>
          </p:cNvPr>
          <p:cNvSpPr/>
          <p:nvPr/>
        </p:nvSpPr>
        <p:spPr>
          <a:xfrm>
            <a:off x="0" y="0"/>
            <a:ext cx="12191999"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AAAF1611-C16D-C503-ECB0-4C837F1A9B07}"/>
              </a:ext>
            </a:extLst>
          </p:cNvPr>
          <p:cNvSpPr>
            <a:spLocks noGrp="1"/>
          </p:cNvSpPr>
          <p:nvPr>
            <p:ph type="title"/>
          </p:nvPr>
        </p:nvSpPr>
        <p:spPr>
          <a:xfrm>
            <a:off x="399115" y="387432"/>
            <a:ext cx="10206488" cy="506631"/>
          </a:xfrm>
        </p:spPr>
        <p:txBody>
          <a:bodyPr>
            <a:noAutofit/>
          </a:bodyPr>
          <a:lstStyle/>
          <a:p>
            <a:r>
              <a:rPr lang="en-US" dirty="0">
                <a:solidFill>
                  <a:schemeClr val="bg1"/>
                </a:solidFill>
              </a:rPr>
              <a:t>The AVID Difference</a:t>
            </a:r>
          </a:p>
        </p:txBody>
      </p:sp>
      <p:pic>
        <p:nvPicPr>
          <p:cNvPr id="13" name="Picture 12" descr="A black and white logo&#10;&#10;AI-generated content may be incorrect.">
            <a:extLst>
              <a:ext uri="{FF2B5EF4-FFF2-40B4-BE49-F238E27FC236}">
                <a16:creationId xmlns:a16="http://schemas.microsoft.com/office/drawing/2014/main" id="{C9E5079A-354E-E31D-A758-4B0673BAE8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31876" y="199145"/>
            <a:ext cx="1843121" cy="860123"/>
          </a:xfrm>
          <a:prstGeom prst="rect">
            <a:avLst/>
          </a:prstGeom>
        </p:spPr>
      </p:pic>
      <p:pic>
        <p:nvPicPr>
          <p:cNvPr id="3" name="Picture 2" descr="A blue and white lines on a black background&#10;&#10;AI-generated content may be incorrect.">
            <a:extLst>
              <a:ext uri="{FF2B5EF4-FFF2-40B4-BE49-F238E27FC236}">
                <a16:creationId xmlns:a16="http://schemas.microsoft.com/office/drawing/2014/main" id="{0356A3D5-439D-3266-F076-DA89A171804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2735383" y="5524472"/>
            <a:ext cx="9456616" cy="1333528"/>
          </a:xfrm>
          <a:prstGeom prst="rect">
            <a:avLst/>
          </a:prstGeom>
        </p:spPr>
      </p:pic>
      <p:sp>
        <p:nvSpPr>
          <p:cNvPr id="9" name="TextBox 8">
            <a:extLst>
              <a:ext uri="{FF2B5EF4-FFF2-40B4-BE49-F238E27FC236}">
                <a16:creationId xmlns:a16="http://schemas.microsoft.com/office/drawing/2014/main" id="{3B74B052-7E77-25C2-40BB-2D9CB4496BDC}"/>
              </a:ext>
            </a:extLst>
          </p:cNvPr>
          <p:cNvSpPr txBox="1"/>
          <p:nvPr/>
        </p:nvSpPr>
        <p:spPr>
          <a:xfrm>
            <a:off x="174630" y="1293501"/>
            <a:ext cx="11388621" cy="4315027"/>
          </a:xfrm>
          <a:prstGeom prst="rect">
            <a:avLst/>
          </a:prstGeom>
          <a:noFill/>
        </p:spPr>
        <p:txBody>
          <a:bodyPr wrap="square" rtlCol="0">
            <a:spAutoFit/>
          </a:bodyPr>
          <a:lstStyle/>
          <a:p>
            <a:pPr marL="342900" indent="-342900">
              <a:lnSpc>
                <a:spcPct val="200000"/>
              </a:lnSpc>
              <a:buClr>
                <a:schemeClr val="accent2"/>
              </a:buClr>
              <a:buFont typeface="Wingdings" pitchFamily="2" charset="2"/>
              <a:buChar char="ü"/>
            </a:pPr>
            <a:r>
              <a:rPr lang="en-US" sz="2000" b="1" dirty="0">
                <a:solidFill>
                  <a:schemeClr val="bg1"/>
                </a:solidFill>
                <a:latin typeface="Aktiv Grotesk Medium" panose="020B0504020202020204"/>
                <a:cs typeface="Arial" panose="020B0604020202020204" pitchFamily="34" charset="0"/>
              </a:rPr>
              <a:t>Made for Students, Built to Fit</a:t>
            </a:r>
            <a:r>
              <a:rPr lang="en-US" b="1" dirty="0">
                <a:solidFill>
                  <a:schemeClr val="bg1"/>
                </a:solidFill>
                <a:latin typeface="Aktiv Grotesk Medium" panose="020B0504020202020204"/>
                <a:cs typeface="Arial" panose="020B0604020202020204" pitchFamily="34" charset="0"/>
              </a:rPr>
              <a:t> </a:t>
            </a:r>
            <a:r>
              <a:rPr lang="en-US" dirty="0">
                <a:solidFill>
                  <a:schemeClr val="bg1"/>
                </a:solidFill>
                <a:latin typeface="Aktiv Grotesk Medium" panose="020B0504020202020204"/>
                <a:cs typeface="Arial" panose="020B0604020202020204" pitchFamily="34" charset="0"/>
              </a:rPr>
              <a:t>– </a:t>
            </a:r>
            <a:r>
              <a:rPr lang="en-US" dirty="0">
                <a:solidFill>
                  <a:schemeClr val="bg1"/>
                </a:solidFill>
                <a:latin typeface="Aktiv Grotesk Medium" panose="020B0504020202020204"/>
              </a:rPr>
              <a:t>Comfortable, kid-ready designs for every learner.</a:t>
            </a:r>
            <a:endParaRPr lang="en-US" dirty="0">
              <a:solidFill>
                <a:schemeClr val="bg1"/>
              </a:solidFill>
              <a:latin typeface="Aktiv Grotesk Medium" panose="020B0504020202020204"/>
              <a:cs typeface="Arial" panose="020B0604020202020204" pitchFamily="34" charset="0"/>
            </a:endParaRPr>
          </a:p>
          <a:p>
            <a:pPr marL="342900" indent="-342900">
              <a:lnSpc>
                <a:spcPct val="200000"/>
              </a:lnSpc>
              <a:buClr>
                <a:schemeClr val="accent2"/>
              </a:buClr>
              <a:buFont typeface="Wingdings" pitchFamily="2" charset="2"/>
              <a:buChar char="ü"/>
            </a:pPr>
            <a:r>
              <a:rPr lang="en-US" sz="2000" b="1" dirty="0">
                <a:solidFill>
                  <a:schemeClr val="bg1"/>
                </a:solidFill>
                <a:latin typeface="Aktiv Grotesk Medium" panose="020B0504020202020204"/>
                <a:cs typeface="Arial" panose="020B0604020202020204" pitchFamily="34" charset="0"/>
              </a:rPr>
              <a:t>Durability Tested </a:t>
            </a:r>
            <a:r>
              <a:rPr lang="en-US" dirty="0">
                <a:solidFill>
                  <a:schemeClr val="bg1"/>
                </a:solidFill>
                <a:latin typeface="Aktiv Grotesk Medium" panose="020B0504020202020204"/>
                <a:cs typeface="Arial" panose="020B0604020202020204" pitchFamily="34" charset="0"/>
              </a:rPr>
              <a:t>– Drop it, twist it, stuff it in a backpack—it’s built to take it.</a:t>
            </a:r>
          </a:p>
          <a:p>
            <a:pPr marL="342900" indent="-342900">
              <a:lnSpc>
                <a:spcPct val="200000"/>
              </a:lnSpc>
              <a:buClr>
                <a:schemeClr val="accent2"/>
              </a:buClr>
              <a:buFont typeface="Wingdings" pitchFamily="2" charset="2"/>
              <a:buChar char="ü"/>
            </a:pPr>
            <a:r>
              <a:rPr lang="en-US" sz="2000" b="1" dirty="0">
                <a:solidFill>
                  <a:schemeClr val="bg1"/>
                </a:solidFill>
                <a:latin typeface="Aktiv Grotesk Medium" panose="020B0504020202020204"/>
                <a:cs typeface="Arial" panose="020B0604020202020204" pitchFamily="34" charset="0"/>
              </a:rPr>
              <a:t>Safer Listening </a:t>
            </a:r>
            <a:r>
              <a:rPr lang="en-US" dirty="0">
                <a:solidFill>
                  <a:schemeClr val="bg1"/>
                </a:solidFill>
                <a:latin typeface="Aktiv Grotesk Medium" panose="020B0504020202020204"/>
                <a:cs typeface="Arial" panose="020B0604020202020204" pitchFamily="34" charset="0"/>
              </a:rPr>
              <a:t>– Volume-limiting technology for safer listening*</a:t>
            </a:r>
          </a:p>
          <a:p>
            <a:pPr marL="342900" indent="-342900">
              <a:lnSpc>
                <a:spcPct val="200000"/>
              </a:lnSpc>
              <a:buClr>
                <a:schemeClr val="accent2"/>
              </a:buClr>
              <a:buFont typeface="Wingdings" pitchFamily="2" charset="2"/>
              <a:buChar char="ü"/>
            </a:pPr>
            <a:r>
              <a:rPr lang="en-US" sz="2000" b="1" dirty="0">
                <a:solidFill>
                  <a:schemeClr val="bg1"/>
                </a:solidFill>
                <a:latin typeface="Aktiv Grotesk Medium" panose="020B0504020202020204"/>
                <a:cs typeface="Arial" panose="020B0604020202020204" pitchFamily="34" charset="0"/>
              </a:rPr>
              <a:t>Clear Communication </a:t>
            </a:r>
            <a:r>
              <a:rPr lang="en-US" dirty="0">
                <a:solidFill>
                  <a:schemeClr val="bg1"/>
                </a:solidFill>
                <a:latin typeface="Aktiv Grotesk Medium" panose="020B0504020202020204"/>
                <a:cs typeface="Arial" panose="020B0604020202020204" pitchFamily="34" charset="0"/>
              </a:rPr>
              <a:t>– Noise-canceling mics make sure every word comes through.</a:t>
            </a:r>
          </a:p>
          <a:p>
            <a:pPr marL="342900" indent="-342900">
              <a:lnSpc>
                <a:spcPct val="200000"/>
              </a:lnSpc>
              <a:buClr>
                <a:schemeClr val="accent2"/>
              </a:buClr>
              <a:buFont typeface="Wingdings" pitchFamily="2" charset="2"/>
              <a:buChar char="ü"/>
            </a:pPr>
            <a:r>
              <a:rPr lang="en-US" sz="2000" b="1" dirty="0">
                <a:solidFill>
                  <a:schemeClr val="bg1"/>
                </a:solidFill>
                <a:latin typeface="Aktiv Grotesk Medium" panose="020B0504020202020204"/>
                <a:cs typeface="Arial" panose="020B0604020202020204" pitchFamily="34" charset="0"/>
              </a:rPr>
              <a:t>Affordability</a:t>
            </a:r>
            <a:r>
              <a:rPr lang="en-US" dirty="0">
                <a:solidFill>
                  <a:schemeClr val="bg1"/>
                </a:solidFill>
                <a:latin typeface="Aktiv Grotesk Medium" panose="020B0504020202020204"/>
                <a:cs typeface="Arial" panose="020B0604020202020204" pitchFamily="34" charset="0"/>
              </a:rPr>
              <a:t> – Budget-friendly for schools, districts, and even parents.</a:t>
            </a:r>
          </a:p>
          <a:p>
            <a:pPr marL="342900" indent="-342900">
              <a:lnSpc>
                <a:spcPct val="200000"/>
              </a:lnSpc>
              <a:buClr>
                <a:schemeClr val="accent2"/>
              </a:buClr>
              <a:buFont typeface="Wingdings" pitchFamily="2" charset="2"/>
              <a:buChar char="ü"/>
            </a:pPr>
            <a:r>
              <a:rPr lang="en-US" sz="2000" b="1" dirty="0">
                <a:solidFill>
                  <a:schemeClr val="bg1"/>
                </a:solidFill>
                <a:latin typeface="Aktiv Grotesk Medium" panose="020B0504020202020204"/>
                <a:cs typeface="Arial" panose="020B0604020202020204" pitchFamily="34" charset="0"/>
              </a:rPr>
              <a:t>Compliance and Testing Ready </a:t>
            </a:r>
            <a:r>
              <a:rPr lang="en-US" dirty="0">
                <a:solidFill>
                  <a:schemeClr val="bg1"/>
                </a:solidFill>
                <a:latin typeface="Aktiv Grotesk Medium" panose="020B0504020202020204"/>
                <a:cs typeface="Arial" panose="020B0604020202020204" pitchFamily="34" charset="0"/>
              </a:rPr>
              <a:t>– Compliant with state and federal guidelines.</a:t>
            </a:r>
          </a:p>
          <a:p>
            <a:pPr marL="342900" indent="-342900">
              <a:lnSpc>
                <a:spcPct val="200000"/>
              </a:lnSpc>
              <a:buClr>
                <a:schemeClr val="accent2"/>
              </a:buClr>
              <a:buFont typeface="Wingdings" pitchFamily="2" charset="2"/>
              <a:buChar char="ü"/>
            </a:pPr>
            <a:r>
              <a:rPr lang="en-US" sz="2000" b="1" dirty="0">
                <a:solidFill>
                  <a:schemeClr val="bg1"/>
                </a:solidFill>
                <a:latin typeface="Aktiv Grotesk Medium" panose="020B0504020202020204"/>
                <a:cs typeface="Arial" panose="020B0604020202020204" pitchFamily="34" charset="0"/>
              </a:rPr>
              <a:t>Safety Certifications </a:t>
            </a:r>
            <a:r>
              <a:rPr lang="en-US" dirty="0">
                <a:solidFill>
                  <a:schemeClr val="bg1"/>
                </a:solidFill>
                <a:latin typeface="Aktiv Grotesk Medium" panose="020B0504020202020204"/>
                <a:cs typeface="Arial" panose="020B0604020202020204" pitchFamily="34" charset="0"/>
              </a:rPr>
              <a:t>– Meets global safety standards for total peace of mind.</a:t>
            </a:r>
          </a:p>
        </p:txBody>
      </p:sp>
      <p:pic>
        <p:nvPicPr>
          <p:cNvPr id="4" name="Picture 3" descr="A pair of orange and white headphones&#10;&#10;AI-generated content may be incorrect.">
            <a:extLst>
              <a:ext uri="{FF2B5EF4-FFF2-40B4-BE49-F238E27FC236}">
                <a16:creationId xmlns:a16="http://schemas.microsoft.com/office/drawing/2014/main" id="{4DF1BB99-1175-E108-D326-ACF6A87C4D86}"/>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928338" y="545123"/>
            <a:ext cx="5263662" cy="6312877"/>
          </a:xfrm>
          <a:prstGeom prst="rect">
            <a:avLst/>
          </a:prstGeom>
        </p:spPr>
      </p:pic>
      <p:sp>
        <p:nvSpPr>
          <p:cNvPr id="2" name="TextBox 1">
            <a:extLst>
              <a:ext uri="{FF2B5EF4-FFF2-40B4-BE49-F238E27FC236}">
                <a16:creationId xmlns:a16="http://schemas.microsoft.com/office/drawing/2014/main" id="{C7C99C22-2DD1-EC33-BA97-CE7A2969E07B}"/>
              </a:ext>
            </a:extLst>
          </p:cNvPr>
          <p:cNvSpPr txBox="1"/>
          <p:nvPr/>
        </p:nvSpPr>
        <p:spPr>
          <a:xfrm>
            <a:off x="345171" y="6470568"/>
            <a:ext cx="1313180" cy="230832"/>
          </a:xfrm>
          <a:prstGeom prst="rect">
            <a:avLst/>
          </a:prstGeom>
          <a:noFill/>
        </p:spPr>
        <p:txBody>
          <a:bodyPr wrap="none" rtlCol="0">
            <a:spAutoFit/>
          </a:bodyPr>
          <a:lstStyle/>
          <a:p>
            <a:r>
              <a:rPr lang="en-US" sz="900" dirty="0">
                <a:solidFill>
                  <a:schemeClr val="bg1"/>
                </a:solidFill>
              </a:rPr>
              <a:t>*WonderEars headset</a:t>
            </a:r>
          </a:p>
        </p:txBody>
      </p:sp>
    </p:spTree>
    <p:extLst>
      <p:ext uri="{BB962C8B-B14F-4D97-AF65-F5344CB8AC3E}">
        <p14:creationId xmlns:p14="http://schemas.microsoft.com/office/powerpoint/2010/main" val="852171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F6F6B-0A43-30E5-9245-6D3983E09FA6}"/>
            </a:ext>
          </a:extLst>
        </p:cNvPr>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73733EA7-6851-EC54-4E5F-842F3807F049}"/>
              </a:ext>
            </a:extLst>
          </p:cNvPr>
          <p:cNvSpPr/>
          <p:nvPr/>
        </p:nvSpPr>
        <p:spPr>
          <a:xfrm>
            <a:off x="7395767" y="1989929"/>
            <a:ext cx="3326048" cy="4589409"/>
          </a:xfrm>
          <a:prstGeom prst="roundRect">
            <a:avLst>
              <a:gd name="adj" fmla="val 20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799CC1-4241-9AAF-68F7-27EF0F60562C}"/>
              </a:ext>
            </a:extLst>
          </p:cNvPr>
          <p:cNvSpPr>
            <a:spLocks noGrp="1"/>
          </p:cNvSpPr>
          <p:nvPr>
            <p:ph type="title"/>
          </p:nvPr>
        </p:nvSpPr>
        <p:spPr>
          <a:xfrm>
            <a:off x="371916" y="353932"/>
            <a:ext cx="10206488" cy="506631"/>
          </a:xfrm>
        </p:spPr>
        <p:txBody>
          <a:bodyPr>
            <a:normAutofit fontScale="90000"/>
          </a:bodyPr>
          <a:lstStyle/>
          <a:p>
            <a:r>
              <a:rPr lang="en-US" dirty="0"/>
              <a:t>Featured Education Headsets</a:t>
            </a:r>
          </a:p>
        </p:txBody>
      </p:sp>
      <p:sp>
        <p:nvSpPr>
          <p:cNvPr id="3" name="TextBox 2">
            <a:extLst>
              <a:ext uri="{FF2B5EF4-FFF2-40B4-BE49-F238E27FC236}">
                <a16:creationId xmlns:a16="http://schemas.microsoft.com/office/drawing/2014/main" id="{6A9624BA-8930-3AC4-94F9-B41E71FC2F8C}"/>
              </a:ext>
            </a:extLst>
          </p:cNvPr>
          <p:cNvSpPr txBox="1"/>
          <p:nvPr/>
        </p:nvSpPr>
        <p:spPr>
          <a:xfrm>
            <a:off x="10129326" y="6579338"/>
            <a:ext cx="1811714" cy="230832"/>
          </a:xfrm>
          <a:prstGeom prst="rect">
            <a:avLst/>
          </a:prstGeom>
          <a:noFill/>
        </p:spPr>
        <p:txBody>
          <a:bodyPr wrap="none" rtlCol="0">
            <a:spAutoFit/>
          </a:bodyPr>
          <a:lstStyle/>
          <a:p>
            <a:r>
              <a:rPr lang="en-US" sz="900" dirty="0">
                <a:latin typeface="Aktiv Grotesk Light" panose="020B0404020202020204"/>
              </a:rPr>
              <a:t>* Available on microphone models</a:t>
            </a:r>
            <a:endParaRPr lang="en-US" sz="900" dirty="0"/>
          </a:p>
        </p:txBody>
      </p:sp>
      <p:sp>
        <p:nvSpPr>
          <p:cNvPr id="14" name="Rectangle: Rounded Corners 13">
            <a:extLst>
              <a:ext uri="{FF2B5EF4-FFF2-40B4-BE49-F238E27FC236}">
                <a16:creationId xmlns:a16="http://schemas.microsoft.com/office/drawing/2014/main" id="{8EE229BD-392C-3E28-A9D3-CD2D1A5169AF}"/>
              </a:ext>
            </a:extLst>
          </p:cNvPr>
          <p:cNvSpPr/>
          <p:nvPr/>
        </p:nvSpPr>
        <p:spPr>
          <a:xfrm>
            <a:off x="1022150" y="2004776"/>
            <a:ext cx="3029710" cy="4574562"/>
          </a:xfrm>
          <a:prstGeom prst="roundRect">
            <a:avLst>
              <a:gd name="adj" fmla="val 20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462F77C-59D7-95B4-E39A-F15ED3B97561}"/>
              </a:ext>
            </a:extLst>
          </p:cNvPr>
          <p:cNvSpPr txBox="1"/>
          <p:nvPr/>
        </p:nvSpPr>
        <p:spPr>
          <a:xfrm>
            <a:off x="1911455" y="3061140"/>
            <a:ext cx="45719" cy="369332"/>
          </a:xfrm>
          <a:prstGeom prst="rect">
            <a:avLst/>
          </a:prstGeom>
          <a:noFill/>
        </p:spPr>
        <p:txBody>
          <a:bodyPr wrap="square" rtlCol="0">
            <a:spAutoFit/>
          </a:bodyPr>
          <a:lstStyle/>
          <a:p>
            <a:endParaRPr lang="en-US" dirty="0"/>
          </a:p>
        </p:txBody>
      </p:sp>
      <p:pic>
        <p:nvPicPr>
          <p:cNvPr id="20" name="Picture 19" descr="A pair of white and green headphones&#10;&#10;AI-generated content may be incorrect.">
            <a:extLst>
              <a:ext uri="{FF2B5EF4-FFF2-40B4-BE49-F238E27FC236}">
                <a16:creationId xmlns:a16="http://schemas.microsoft.com/office/drawing/2014/main" id="{A13674D3-D699-862D-5A42-B1666E03A6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8431" y="1055100"/>
            <a:ext cx="909530" cy="905757"/>
          </a:xfrm>
          <a:prstGeom prst="rect">
            <a:avLst/>
          </a:prstGeom>
        </p:spPr>
      </p:pic>
      <p:pic>
        <p:nvPicPr>
          <p:cNvPr id="21" name="Picture 20">
            <a:extLst>
              <a:ext uri="{FF2B5EF4-FFF2-40B4-BE49-F238E27FC236}">
                <a16:creationId xmlns:a16="http://schemas.microsoft.com/office/drawing/2014/main" id="{8B610B8D-0CD0-BFB9-7F9F-FB77EDFA95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8993" y="1283634"/>
            <a:ext cx="572525" cy="600164"/>
          </a:xfrm>
          <a:prstGeom prst="rect">
            <a:avLst/>
          </a:prstGeom>
        </p:spPr>
      </p:pic>
      <p:sp>
        <p:nvSpPr>
          <p:cNvPr id="23" name="TextBox 22">
            <a:extLst>
              <a:ext uri="{FF2B5EF4-FFF2-40B4-BE49-F238E27FC236}">
                <a16:creationId xmlns:a16="http://schemas.microsoft.com/office/drawing/2014/main" id="{1B05C96C-E54A-06AF-F4E9-C57E62D12ED4}"/>
              </a:ext>
            </a:extLst>
          </p:cNvPr>
          <p:cNvSpPr txBox="1"/>
          <p:nvPr/>
        </p:nvSpPr>
        <p:spPr>
          <a:xfrm>
            <a:off x="1021942" y="2946838"/>
            <a:ext cx="3060349" cy="1685077"/>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1200" dirty="0">
                <a:latin typeface="Aktiv Grotesk" panose="020B0504020202020204"/>
                <a:ea typeface="Aktiv Grotesk" panose="020B0504020202020204" pitchFamily="34" charset="0"/>
                <a:cs typeface="Aktiv Grotesk" panose="020B0504020202020204" pitchFamily="34" charset="0"/>
              </a:rPr>
              <a:t>KidCom™ Built-in Microphone –</a:t>
            </a:r>
            <a:r>
              <a:rPr lang="en-US" sz="1200" b="1" dirty="0">
                <a:latin typeface="Aktiv Grotesk" panose="020B0504020202020204"/>
                <a:ea typeface="Aktiv Grotesk" panose="020B0504020202020204" pitchFamily="34" charset="0"/>
                <a:cs typeface="Aktiv Grotesk" panose="020B0504020202020204" pitchFamily="34" charset="0"/>
              </a:rPr>
              <a:t> </a:t>
            </a:r>
            <a:r>
              <a:rPr lang="en-US" sz="1200" dirty="0">
                <a:latin typeface="Aktiv Grotesk" panose="020B0504020202020204"/>
              </a:rPr>
              <a:t>Durable, kid-friendly design with a mic fixed on the earcup, ensuring consistent voice pickup without the distraction of a boom mic.</a:t>
            </a:r>
          </a:p>
          <a:p>
            <a:pPr marL="137160" indent="-137160">
              <a:spcAft>
                <a:spcPts val="300"/>
              </a:spcAft>
              <a:buFont typeface="Arial" panose="020B0604020202020204" pitchFamily="34" charset="0"/>
              <a:buChar char="•"/>
            </a:pPr>
            <a:r>
              <a:rPr lang="en-US" sz="1200" dirty="0">
                <a:latin typeface="Aktiv Grotesk" panose="020B0504020202020204"/>
              </a:rPr>
              <a:t>Volume limited to 85dB for safer listening</a:t>
            </a:r>
          </a:p>
          <a:p>
            <a:pPr marL="137160" indent="-137160">
              <a:spcAft>
                <a:spcPts val="300"/>
              </a:spcAft>
              <a:buFont typeface="Arial" panose="020B0604020202020204" pitchFamily="34" charset="0"/>
              <a:buChar char="•"/>
            </a:pPr>
            <a:r>
              <a:rPr lang="en-US" sz="1200" dirty="0">
                <a:latin typeface="Aktiv Grotesk" panose="020B0504020202020204"/>
              </a:rPr>
              <a:t>Padded cushion earcups and adjustable headband</a:t>
            </a:r>
          </a:p>
          <a:p>
            <a:pPr marL="137160" indent="-137160">
              <a:spcAft>
                <a:spcPts val="300"/>
              </a:spcAft>
              <a:buFont typeface="Arial" panose="020B0604020202020204" pitchFamily="34" charset="0"/>
              <a:buChar char="•"/>
            </a:pPr>
            <a:r>
              <a:rPr lang="en-US" sz="1200" dirty="0">
                <a:latin typeface="Aktiv Grotesk" panose="020B0504020202020204"/>
              </a:rPr>
              <a:t>2-year warranty</a:t>
            </a:r>
          </a:p>
        </p:txBody>
      </p:sp>
      <p:sp>
        <p:nvSpPr>
          <p:cNvPr id="24" name="Rectangle 23">
            <a:extLst>
              <a:ext uri="{FF2B5EF4-FFF2-40B4-BE49-F238E27FC236}">
                <a16:creationId xmlns:a16="http://schemas.microsoft.com/office/drawing/2014/main" id="{50632730-17C2-2C23-24E4-BD707B7F5C0C}"/>
              </a:ext>
            </a:extLst>
          </p:cNvPr>
          <p:cNvSpPr/>
          <p:nvPr/>
        </p:nvSpPr>
        <p:spPr>
          <a:xfrm>
            <a:off x="1022150" y="2189300"/>
            <a:ext cx="3029710"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Top Corners Rounded 24">
            <a:extLst>
              <a:ext uri="{FF2B5EF4-FFF2-40B4-BE49-F238E27FC236}">
                <a16:creationId xmlns:a16="http://schemas.microsoft.com/office/drawing/2014/main" id="{604301A0-6A21-1985-B1FA-12065CA22798}"/>
              </a:ext>
            </a:extLst>
          </p:cNvPr>
          <p:cNvSpPr/>
          <p:nvPr/>
        </p:nvSpPr>
        <p:spPr>
          <a:xfrm>
            <a:off x="1023903" y="2007913"/>
            <a:ext cx="3026204" cy="321146"/>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82CA5B2F-5971-636B-B703-37BE05D341CC}"/>
              </a:ext>
            </a:extLst>
          </p:cNvPr>
          <p:cNvSpPr txBox="1"/>
          <p:nvPr/>
        </p:nvSpPr>
        <p:spPr>
          <a:xfrm>
            <a:off x="1926261" y="2032986"/>
            <a:ext cx="1221488" cy="307777"/>
          </a:xfrm>
          <a:prstGeom prst="rect">
            <a:avLst/>
          </a:prstGeom>
          <a:noFill/>
        </p:spPr>
        <p:txBody>
          <a:bodyPr wrap="none" rtlCol="0">
            <a:spAutoFit/>
          </a:bodyPr>
          <a:lstStyle/>
          <a:p>
            <a:r>
              <a:rPr lang="en-US" sz="1400" b="1" dirty="0">
                <a:solidFill>
                  <a:schemeClr val="bg1"/>
                </a:solidFill>
                <a:latin typeface="Aktiv Grotesk" panose="020B0504020202020204"/>
              </a:rPr>
              <a:t>WonderEars™</a:t>
            </a:r>
          </a:p>
        </p:txBody>
      </p:sp>
      <p:sp>
        <p:nvSpPr>
          <p:cNvPr id="28" name="TextBox 27">
            <a:extLst>
              <a:ext uri="{FF2B5EF4-FFF2-40B4-BE49-F238E27FC236}">
                <a16:creationId xmlns:a16="http://schemas.microsoft.com/office/drawing/2014/main" id="{3607DBB8-6DB1-2248-4EAF-B62066CB3AAD}"/>
              </a:ext>
            </a:extLst>
          </p:cNvPr>
          <p:cNvSpPr txBox="1"/>
          <p:nvPr/>
        </p:nvSpPr>
        <p:spPr>
          <a:xfrm>
            <a:off x="1392621" y="2344966"/>
            <a:ext cx="2288768" cy="461665"/>
          </a:xfrm>
          <a:prstGeom prst="rect">
            <a:avLst/>
          </a:prstGeom>
          <a:noFill/>
        </p:spPr>
        <p:txBody>
          <a:bodyPr wrap="none" rtlCol="0">
            <a:spAutoFit/>
          </a:bodyPr>
          <a:lstStyle/>
          <a:p>
            <a:pPr algn="ctr"/>
            <a:r>
              <a:rPr lang="en-US" sz="1200" dirty="0">
                <a:latin typeface="Aktiv Grotesk" panose="020B0504020202020204"/>
              </a:rPr>
              <a:t>Early Learners:  Pre-K to 4</a:t>
            </a:r>
            <a:r>
              <a:rPr lang="en-US" sz="1200" baseline="30000" dirty="0">
                <a:latin typeface="Aktiv Grotesk" panose="020B0504020202020204"/>
              </a:rPr>
              <a:t>th</a:t>
            </a:r>
            <a:r>
              <a:rPr lang="en-US" sz="1200" dirty="0">
                <a:latin typeface="Aktiv Grotesk" panose="020B0504020202020204"/>
              </a:rPr>
              <a:t> Grade</a:t>
            </a:r>
          </a:p>
          <a:p>
            <a:pPr algn="ctr"/>
            <a:r>
              <a:rPr lang="en-US" sz="1200" dirty="0">
                <a:latin typeface="Aktiv Grotesk" panose="020B0504020202020204"/>
              </a:rPr>
              <a:t>(ages – 4-9)</a:t>
            </a:r>
          </a:p>
        </p:txBody>
      </p:sp>
      <p:sp>
        <p:nvSpPr>
          <p:cNvPr id="29" name="Rectangle 28">
            <a:extLst>
              <a:ext uri="{FF2B5EF4-FFF2-40B4-BE49-F238E27FC236}">
                <a16:creationId xmlns:a16="http://schemas.microsoft.com/office/drawing/2014/main" id="{1B06CDE0-2C1A-06BF-C993-0A4BD2FFEAFA}"/>
              </a:ext>
            </a:extLst>
          </p:cNvPr>
          <p:cNvSpPr/>
          <p:nvPr/>
        </p:nvSpPr>
        <p:spPr>
          <a:xfrm>
            <a:off x="4182500" y="2163414"/>
            <a:ext cx="3060349"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B15D7CE5-62CD-E5E0-0FCC-189BC2E32938}"/>
              </a:ext>
            </a:extLst>
          </p:cNvPr>
          <p:cNvSpPr txBox="1"/>
          <p:nvPr/>
        </p:nvSpPr>
        <p:spPr>
          <a:xfrm>
            <a:off x="4257949" y="2873128"/>
            <a:ext cx="3137818" cy="1169551"/>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1200" dirty="0">
                <a:latin typeface="Aktiv Grotesk" panose="020B0504020202020204"/>
              </a:rPr>
              <a:t>Durable &amp; lightweight</a:t>
            </a:r>
          </a:p>
          <a:p>
            <a:pPr marL="137160" indent="-137160">
              <a:spcAft>
                <a:spcPts val="300"/>
              </a:spcAft>
              <a:buFont typeface="Arial" panose="020B0604020202020204" pitchFamily="34" charset="0"/>
              <a:buChar char="•"/>
            </a:pPr>
            <a:r>
              <a:rPr lang="en-US" sz="1200" dirty="0">
                <a:latin typeface="Aktiv Grotesk" panose="020B0504020202020204"/>
              </a:rPr>
              <a:t>On-ear padded earcups</a:t>
            </a:r>
          </a:p>
          <a:p>
            <a:pPr marL="137160" indent="-137160">
              <a:spcAft>
                <a:spcPts val="300"/>
              </a:spcAft>
              <a:buFont typeface="Arial" panose="020B0604020202020204" pitchFamily="34" charset="0"/>
              <a:buChar char="•"/>
            </a:pPr>
            <a:r>
              <a:rPr lang="en-US" sz="1200" dirty="0">
                <a:latin typeface="Aktiv Grotesk" panose="020B0504020202020204"/>
              </a:rPr>
              <a:t>Adjustable and padded headband</a:t>
            </a:r>
          </a:p>
          <a:p>
            <a:pPr marL="137160" indent="-137160">
              <a:spcAft>
                <a:spcPts val="300"/>
              </a:spcAft>
              <a:buFont typeface="Arial" panose="020B0604020202020204" pitchFamily="34" charset="0"/>
              <a:buChar char="•"/>
            </a:pPr>
            <a:r>
              <a:rPr lang="en-US" sz="1200" dirty="0">
                <a:latin typeface="Aktiv Grotesk" panose="020B0504020202020204"/>
              </a:rPr>
              <a:t>Noise-canceling boom mic* </a:t>
            </a:r>
          </a:p>
          <a:p>
            <a:pPr marL="137160" indent="-137160">
              <a:spcAft>
                <a:spcPts val="300"/>
              </a:spcAft>
              <a:buFont typeface="Arial" panose="020B0604020202020204" pitchFamily="34" charset="0"/>
              <a:buChar char="•"/>
            </a:pPr>
            <a:r>
              <a:rPr lang="en-US" sz="1200" dirty="0">
                <a:latin typeface="Aktiv Grotesk" panose="020B0504020202020204"/>
              </a:rPr>
              <a:t>2-year warranty</a:t>
            </a:r>
          </a:p>
        </p:txBody>
      </p:sp>
      <p:sp>
        <p:nvSpPr>
          <p:cNvPr id="31" name="TextBox 30">
            <a:extLst>
              <a:ext uri="{FF2B5EF4-FFF2-40B4-BE49-F238E27FC236}">
                <a16:creationId xmlns:a16="http://schemas.microsoft.com/office/drawing/2014/main" id="{C56D65D8-48AA-93D6-E427-178DD8F52EA6}"/>
              </a:ext>
            </a:extLst>
          </p:cNvPr>
          <p:cNvSpPr txBox="1"/>
          <p:nvPr/>
        </p:nvSpPr>
        <p:spPr>
          <a:xfrm>
            <a:off x="4637283" y="2327155"/>
            <a:ext cx="2150782" cy="461665"/>
          </a:xfrm>
          <a:prstGeom prst="rect">
            <a:avLst/>
          </a:prstGeom>
          <a:noFill/>
        </p:spPr>
        <p:txBody>
          <a:bodyPr wrap="none" rtlCol="0">
            <a:spAutoFit/>
          </a:bodyPr>
          <a:lstStyle/>
          <a:p>
            <a:pPr algn="ctr"/>
            <a:r>
              <a:rPr lang="en-US" sz="1200" dirty="0">
                <a:latin typeface="Aktiv Grotesk" panose="020B0504020202020204"/>
              </a:rPr>
              <a:t>Primary &amp; Secondary Learners</a:t>
            </a:r>
          </a:p>
          <a:p>
            <a:pPr algn="ctr"/>
            <a:r>
              <a:rPr lang="en-US" sz="1200" dirty="0">
                <a:latin typeface="Aktiv Grotesk" panose="020B0504020202020204"/>
              </a:rPr>
              <a:t>Remote and Backoffice workers</a:t>
            </a:r>
          </a:p>
        </p:txBody>
      </p:sp>
      <p:sp>
        <p:nvSpPr>
          <p:cNvPr id="33" name="Rectangle: Top Corners Rounded 32">
            <a:extLst>
              <a:ext uri="{FF2B5EF4-FFF2-40B4-BE49-F238E27FC236}">
                <a16:creationId xmlns:a16="http://schemas.microsoft.com/office/drawing/2014/main" id="{93711184-01D8-25FE-7075-745E3529C944}"/>
              </a:ext>
            </a:extLst>
          </p:cNvPr>
          <p:cNvSpPr/>
          <p:nvPr/>
        </p:nvSpPr>
        <p:spPr>
          <a:xfrm>
            <a:off x="4184253" y="1982027"/>
            <a:ext cx="3056843" cy="321146"/>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4E999C93-D06B-2E84-046C-A8F4F43CF1D8}"/>
              </a:ext>
            </a:extLst>
          </p:cNvPr>
          <p:cNvSpPr txBox="1"/>
          <p:nvPr/>
        </p:nvSpPr>
        <p:spPr>
          <a:xfrm>
            <a:off x="5278902" y="2007100"/>
            <a:ext cx="867545" cy="307777"/>
          </a:xfrm>
          <a:prstGeom prst="rect">
            <a:avLst/>
          </a:prstGeom>
          <a:noFill/>
        </p:spPr>
        <p:txBody>
          <a:bodyPr wrap="none" rtlCol="0">
            <a:spAutoFit/>
          </a:bodyPr>
          <a:lstStyle/>
          <a:p>
            <a:r>
              <a:rPr lang="en-US" sz="1400" b="1" dirty="0">
                <a:solidFill>
                  <a:schemeClr val="bg1"/>
                </a:solidFill>
                <a:latin typeface="Aktiv Grotesk" panose="020B0504020202020204"/>
              </a:rPr>
              <a:t>30-Series</a:t>
            </a:r>
          </a:p>
        </p:txBody>
      </p:sp>
      <p:sp>
        <p:nvSpPr>
          <p:cNvPr id="38" name="Rectangle: Rounded Corners 37">
            <a:extLst>
              <a:ext uri="{FF2B5EF4-FFF2-40B4-BE49-F238E27FC236}">
                <a16:creationId xmlns:a16="http://schemas.microsoft.com/office/drawing/2014/main" id="{B4CC1DD7-D129-F1DF-BA5B-7A1021851A34}"/>
              </a:ext>
            </a:extLst>
          </p:cNvPr>
          <p:cNvSpPr/>
          <p:nvPr/>
        </p:nvSpPr>
        <p:spPr>
          <a:xfrm>
            <a:off x="4182500" y="1978890"/>
            <a:ext cx="3060349" cy="4600448"/>
          </a:xfrm>
          <a:prstGeom prst="roundRect">
            <a:avLst>
              <a:gd name="adj" fmla="val 20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500F6B6F-8311-21E3-AC9E-5F68FBAA78A5}"/>
              </a:ext>
            </a:extLst>
          </p:cNvPr>
          <p:cNvSpPr txBox="1"/>
          <p:nvPr/>
        </p:nvSpPr>
        <p:spPr>
          <a:xfrm>
            <a:off x="7528369" y="2883770"/>
            <a:ext cx="3256499" cy="1538883"/>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1200" dirty="0">
                <a:latin typeface="Aktiv Grotesk" panose="020B0504020202020204"/>
              </a:rPr>
              <a:t>Ambidextrous 270</a:t>
            </a:r>
            <a:r>
              <a:rPr lang="en-US" sz="1200" baseline="30000" dirty="0">
                <a:latin typeface="Aktiv Grotesk" panose="020B0504020202020204"/>
              </a:rPr>
              <a:t>o</a:t>
            </a:r>
            <a:r>
              <a:rPr lang="en-US" sz="1200" dirty="0">
                <a:latin typeface="Aktiv Grotesk" panose="020B0504020202020204"/>
              </a:rPr>
              <a:t> rotating noise-canceling boom mic for right or left ear placement*</a:t>
            </a:r>
          </a:p>
          <a:p>
            <a:pPr marL="137160" indent="-137160">
              <a:spcAft>
                <a:spcPts val="300"/>
              </a:spcAft>
              <a:buFont typeface="Arial" panose="020B0604020202020204" pitchFamily="34" charset="0"/>
              <a:buChar char="•"/>
            </a:pPr>
            <a:r>
              <a:rPr lang="en-US" sz="1200" dirty="0">
                <a:latin typeface="Aktiv Grotesk" panose="020B0504020202020204"/>
              </a:rPr>
              <a:t>On-ear, Vertical tilting, padded earcups</a:t>
            </a:r>
          </a:p>
          <a:p>
            <a:pPr marL="137160" indent="-137160">
              <a:spcAft>
                <a:spcPts val="300"/>
              </a:spcAft>
              <a:buFont typeface="Arial" panose="020B0604020202020204" pitchFamily="34" charset="0"/>
              <a:buChar char="•"/>
            </a:pPr>
            <a:r>
              <a:rPr lang="en-US" sz="1200" dirty="0">
                <a:latin typeface="Aktiv Grotesk" panose="020B0504020202020204"/>
              </a:rPr>
              <a:t>Adjustable headband</a:t>
            </a:r>
          </a:p>
          <a:p>
            <a:pPr marL="137160" indent="-137160">
              <a:spcAft>
                <a:spcPts val="300"/>
              </a:spcAft>
              <a:buFont typeface="Arial" panose="020B0604020202020204" pitchFamily="34" charset="0"/>
              <a:buChar char="•"/>
            </a:pPr>
            <a:r>
              <a:rPr lang="en-US" sz="1200" dirty="0">
                <a:latin typeface="Aktiv Grotesk" panose="020B0504020202020204"/>
              </a:rPr>
              <a:t>Built to meet strictest testing standards, including TELPAS</a:t>
            </a:r>
          </a:p>
          <a:p>
            <a:pPr marL="137160" indent="-137160">
              <a:spcAft>
                <a:spcPts val="300"/>
              </a:spcAft>
              <a:buFont typeface="Arial" panose="020B0604020202020204" pitchFamily="34" charset="0"/>
              <a:buChar char="•"/>
            </a:pPr>
            <a:r>
              <a:rPr lang="en-US" sz="1200" dirty="0">
                <a:latin typeface="Aktiv Grotesk" panose="020B0504020202020204"/>
              </a:rPr>
              <a:t>2-year warranty</a:t>
            </a:r>
          </a:p>
        </p:txBody>
      </p:sp>
      <p:sp>
        <p:nvSpPr>
          <p:cNvPr id="49" name="Rectangle 48">
            <a:extLst>
              <a:ext uri="{FF2B5EF4-FFF2-40B4-BE49-F238E27FC236}">
                <a16:creationId xmlns:a16="http://schemas.microsoft.com/office/drawing/2014/main" id="{76A37E35-B407-4E2B-FDF2-171FC0423CB2}"/>
              </a:ext>
            </a:extLst>
          </p:cNvPr>
          <p:cNvSpPr/>
          <p:nvPr/>
        </p:nvSpPr>
        <p:spPr>
          <a:xfrm>
            <a:off x="7395767" y="2174453"/>
            <a:ext cx="3326048"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Top Corners Rounded 49">
            <a:extLst>
              <a:ext uri="{FF2B5EF4-FFF2-40B4-BE49-F238E27FC236}">
                <a16:creationId xmlns:a16="http://schemas.microsoft.com/office/drawing/2014/main" id="{686DA2D7-9D32-0F98-C226-29A7B00A94BD}"/>
              </a:ext>
            </a:extLst>
          </p:cNvPr>
          <p:cNvSpPr/>
          <p:nvPr/>
        </p:nvSpPr>
        <p:spPr>
          <a:xfrm>
            <a:off x="7397520" y="1993066"/>
            <a:ext cx="3322542" cy="321146"/>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52394746-FE76-9E2C-8BE6-B332AE228765}"/>
              </a:ext>
            </a:extLst>
          </p:cNvPr>
          <p:cNvSpPr txBox="1"/>
          <p:nvPr/>
        </p:nvSpPr>
        <p:spPr>
          <a:xfrm>
            <a:off x="7983400" y="2335404"/>
            <a:ext cx="2150782" cy="461665"/>
          </a:xfrm>
          <a:prstGeom prst="rect">
            <a:avLst/>
          </a:prstGeom>
          <a:noFill/>
        </p:spPr>
        <p:txBody>
          <a:bodyPr wrap="none" rtlCol="0">
            <a:spAutoFit/>
          </a:bodyPr>
          <a:lstStyle/>
          <a:p>
            <a:pPr algn="ctr"/>
            <a:r>
              <a:rPr lang="en-US" sz="1200" dirty="0">
                <a:latin typeface="Aktiv Grotesk" panose="020B0504020202020204"/>
              </a:rPr>
              <a:t>Middle &amp; High School Learners</a:t>
            </a:r>
          </a:p>
          <a:p>
            <a:pPr algn="ctr"/>
            <a:r>
              <a:rPr lang="en-US" sz="1200" dirty="0">
                <a:latin typeface="Aktiv Grotesk" panose="020B0504020202020204"/>
              </a:rPr>
              <a:t>Remote and Backoffice workers</a:t>
            </a:r>
          </a:p>
        </p:txBody>
      </p:sp>
      <p:sp>
        <p:nvSpPr>
          <p:cNvPr id="53" name="TextBox 52">
            <a:extLst>
              <a:ext uri="{FF2B5EF4-FFF2-40B4-BE49-F238E27FC236}">
                <a16:creationId xmlns:a16="http://schemas.microsoft.com/office/drawing/2014/main" id="{F85E43F7-8D5E-EFBC-9966-BBCF8DBC0078}"/>
              </a:ext>
            </a:extLst>
          </p:cNvPr>
          <p:cNvSpPr txBox="1"/>
          <p:nvPr/>
        </p:nvSpPr>
        <p:spPr>
          <a:xfrm>
            <a:off x="8625019" y="2017742"/>
            <a:ext cx="867545" cy="307777"/>
          </a:xfrm>
          <a:prstGeom prst="rect">
            <a:avLst/>
          </a:prstGeom>
          <a:noFill/>
        </p:spPr>
        <p:txBody>
          <a:bodyPr wrap="none" rtlCol="0">
            <a:spAutoFit/>
          </a:bodyPr>
          <a:lstStyle/>
          <a:p>
            <a:r>
              <a:rPr lang="en-US" sz="1400" b="1" dirty="0">
                <a:solidFill>
                  <a:schemeClr val="bg1"/>
                </a:solidFill>
                <a:latin typeface="Aktiv Grotesk" panose="020B0504020202020204"/>
              </a:rPr>
              <a:t>50-Series</a:t>
            </a:r>
          </a:p>
        </p:txBody>
      </p:sp>
      <p:pic>
        <p:nvPicPr>
          <p:cNvPr id="55" name="Picture 54">
            <a:extLst>
              <a:ext uri="{FF2B5EF4-FFF2-40B4-BE49-F238E27FC236}">
                <a16:creationId xmlns:a16="http://schemas.microsoft.com/office/drawing/2014/main" id="{3FC37B79-2037-C307-2EC2-B7A4F1D3A57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04718" y="967466"/>
            <a:ext cx="1046470" cy="976237"/>
          </a:xfrm>
          <a:prstGeom prst="rect">
            <a:avLst/>
          </a:prstGeom>
        </p:spPr>
      </p:pic>
      <p:pic>
        <p:nvPicPr>
          <p:cNvPr id="7" name="Picture 6">
            <a:extLst>
              <a:ext uri="{FF2B5EF4-FFF2-40B4-BE49-F238E27FC236}">
                <a16:creationId xmlns:a16="http://schemas.microsoft.com/office/drawing/2014/main" id="{B5F846B0-4356-54C5-2818-099E9D4B13FE}"/>
              </a:ext>
            </a:extLst>
          </p:cNvPr>
          <p:cNvPicPr>
            <a:picLocks noChangeAspect="1"/>
          </p:cNvPicPr>
          <p:nvPr/>
        </p:nvPicPr>
        <p:blipFill>
          <a:blip r:embed="rId6"/>
          <a:stretch>
            <a:fillRect/>
          </a:stretch>
        </p:blipFill>
        <p:spPr>
          <a:xfrm>
            <a:off x="7592380" y="4700206"/>
            <a:ext cx="2828043" cy="1684257"/>
          </a:xfrm>
          <a:prstGeom prst="rect">
            <a:avLst/>
          </a:prstGeom>
        </p:spPr>
      </p:pic>
      <p:pic>
        <p:nvPicPr>
          <p:cNvPr id="9" name="Picture 8">
            <a:extLst>
              <a:ext uri="{FF2B5EF4-FFF2-40B4-BE49-F238E27FC236}">
                <a16:creationId xmlns:a16="http://schemas.microsoft.com/office/drawing/2014/main" id="{67977C3A-BAA4-E949-6FFA-2C0AC0AE5671}"/>
              </a:ext>
            </a:extLst>
          </p:cNvPr>
          <p:cNvPicPr>
            <a:picLocks noChangeAspect="1"/>
          </p:cNvPicPr>
          <p:nvPr/>
        </p:nvPicPr>
        <p:blipFill>
          <a:blip r:embed="rId7"/>
          <a:stretch>
            <a:fillRect/>
          </a:stretch>
        </p:blipFill>
        <p:spPr>
          <a:xfrm>
            <a:off x="8625019" y="971056"/>
            <a:ext cx="967582" cy="967582"/>
          </a:xfrm>
          <a:prstGeom prst="rect">
            <a:avLst/>
          </a:prstGeom>
        </p:spPr>
      </p:pic>
      <p:pic>
        <p:nvPicPr>
          <p:cNvPr id="6" name="Picture 5">
            <a:extLst>
              <a:ext uri="{FF2B5EF4-FFF2-40B4-BE49-F238E27FC236}">
                <a16:creationId xmlns:a16="http://schemas.microsoft.com/office/drawing/2014/main" id="{A321A9E0-78C7-D321-9B1F-ACF3D17249CD}"/>
              </a:ext>
            </a:extLst>
          </p:cNvPr>
          <p:cNvPicPr>
            <a:picLocks noChangeAspect="1"/>
          </p:cNvPicPr>
          <p:nvPr/>
        </p:nvPicPr>
        <p:blipFill>
          <a:blip r:embed="rId8">
            <a:clrChange>
              <a:clrFrom>
                <a:srgbClr val="FFFFFF"/>
              </a:clrFrom>
              <a:clrTo>
                <a:srgbClr val="FFFFFF">
                  <a:alpha val="0"/>
                </a:srgbClr>
              </a:clrTo>
            </a:clrChange>
          </a:blip>
          <a:srcRect r="26852"/>
          <a:stretch>
            <a:fillRect/>
          </a:stretch>
        </p:blipFill>
        <p:spPr>
          <a:xfrm>
            <a:off x="8211376" y="971056"/>
            <a:ext cx="827286" cy="972647"/>
          </a:xfrm>
          <a:prstGeom prst="rect">
            <a:avLst/>
          </a:prstGeom>
        </p:spPr>
      </p:pic>
      <p:pic>
        <p:nvPicPr>
          <p:cNvPr id="11" name="Picture 10">
            <a:extLst>
              <a:ext uri="{FF2B5EF4-FFF2-40B4-BE49-F238E27FC236}">
                <a16:creationId xmlns:a16="http://schemas.microsoft.com/office/drawing/2014/main" id="{2B0532A6-2B5D-4CF2-0AB9-72ACEFBE8EF8}"/>
              </a:ext>
            </a:extLst>
          </p:cNvPr>
          <p:cNvPicPr>
            <a:picLocks noChangeAspect="1"/>
          </p:cNvPicPr>
          <p:nvPr/>
        </p:nvPicPr>
        <p:blipFill>
          <a:blip r:embed="rId9"/>
          <a:stretch>
            <a:fillRect/>
          </a:stretch>
        </p:blipFill>
        <p:spPr>
          <a:xfrm>
            <a:off x="4313512" y="4700206"/>
            <a:ext cx="2780863" cy="1778750"/>
          </a:xfrm>
          <a:prstGeom prst="rect">
            <a:avLst/>
          </a:prstGeom>
        </p:spPr>
      </p:pic>
      <p:pic>
        <p:nvPicPr>
          <p:cNvPr id="5" name="Picture 4">
            <a:extLst>
              <a:ext uri="{FF2B5EF4-FFF2-40B4-BE49-F238E27FC236}">
                <a16:creationId xmlns:a16="http://schemas.microsoft.com/office/drawing/2014/main" id="{5A7017A9-527A-A339-B094-DB76E22EE398}"/>
              </a:ext>
            </a:extLst>
          </p:cNvPr>
          <p:cNvPicPr>
            <a:picLocks noChangeAspect="1"/>
          </p:cNvPicPr>
          <p:nvPr/>
        </p:nvPicPr>
        <p:blipFill>
          <a:blip r:embed="rId10"/>
          <a:stretch>
            <a:fillRect/>
          </a:stretch>
        </p:blipFill>
        <p:spPr>
          <a:xfrm>
            <a:off x="1189251" y="4700206"/>
            <a:ext cx="2695507" cy="833326"/>
          </a:xfrm>
          <a:prstGeom prst="rect">
            <a:avLst/>
          </a:prstGeom>
        </p:spPr>
      </p:pic>
    </p:spTree>
    <p:extLst>
      <p:ext uri="{BB962C8B-B14F-4D97-AF65-F5344CB8AC3E}">
        <p14:creationId xmlns:p14="http://schemas.microsoft.com/office/powerpoint/2010/main" val="3455575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EA463A-B179-8D01-EC5A-01B76EA6EE4C}"/>
              </a:ext>
            </a:extLst>
          </p:cNvPr>
          <p:cNvSpPr txBox="1">
            <a:spLocks/>
          </p:cNvSpPr>
          <p:nvPr/>
        </p:nvSpPr>
        <p:spPr>
          <a:xfrm>
            <a:off x="442032" y="222442"/>
            <a:ext cx="4254500" cy="6463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a:solidFill>
                  <a:schemeClr val="tx1"/>
                </a:solidFill>
                <a:latin typeface="Aktiv Grotesk Medium" panose="020B0504020202020204" pitchFamily="34" charset="0"/>
                <a:ea typeface="Aktiv Grotesk Medium" panose="020B0504020202020204" pitchFamily="34" charset="0"/>
                <a:cs typeface="Aktiv Grotesk Medium" panose="020B0504020202020204" pitchFamily="34" charset="0"/>
              </a:defRPr>
            </a:lvl1pPr>
          </a:lstStyle>
          <a:p>
            <a:r>
              <a:rPr lang="en-US" dirty="0">
                <a:solidFill>
                  <a:schemeClr val="accent1"/>
                </a:solidFill>
              </a:rPr>
              <a:t>AE-15 Headset</a:t>
            </a:r>
          </a:p>
        </p:txBody>
      </p:sp>
      <p:sp>
        <p:nvSpPr>
          <p:cNvPr id="4" name="TextBox 3">
            <a:extLst>
              <a:ext uri="{FF2B5EF4-FFF2-40B4-BE49-F238E27FC236}">
                <a16:creationId xmlns:a16="http://schemas.microsoft.com/office/drawing/2014/main" id="{CD55482D-8D56-3FDB-B206-6A9A8471B029}"/>
              </a:ext>
            </a:extLst>
          </p:cNvPr>
          <p:cNvSpPr txBox="1"/>
          <p:nvPr/>
        </p:nvSpPr>
        <p:spPr>
          <a:xfrm>
            <a:off x="442032" y="712766"/>
            <a:ext cx="7392280" cy="430887"/>
          </a:xfrm>
          <a:prstGeom prst="rect">
            <a:avLst/>
          </a:prstGeom>
          <a:noFill/>
        </p:spPr>
        <p:txBody>
          <a:bodyPr wrap="none" rtlCol="0">
            <a:spAutoFit/>
          </a:bodyPr>
          <a:lstStyle/>
          <a:p>
            <a:r>
              <a:rPr lang="en-US" sz="2200" dirty="0">
                <a:solidFill>
                  <a:schemeClr val="accent1"/>
                </a:solidFill>
                <a:latin typeface="Aktiv Grotesk" panose="020B0504020202020204" pitchFamily="34" charset="0"/>
                <a:ea typeface="Aktiv Grotesk" panose="020B0504020202020204" pitchFamily="34" charset="0"/>
                <a:cs typeface="Aktiv Grotesk" panose="020B0504020202020204" pitchFamily="34" charset="0"/>
              </a:rPr>
              <a:t>Designed for the classroom with durability and value (USB-C)</a:t>
            </a:r>
          </a:p>
        </p:txBody>
      </p:sp>
      <p:sp>
        <p:nvSpPr>
          <p:cNvPr id="7" name="TextBox 6">
            <a:extLst>
              <a:ext uri="{FF2B5EF4-FFF2-40B4-BE49-F238E27FC236}">
                <a16:creationId xmlns:a16="http://schemas.microsoft.com/office/drawing/2014/main" id="{BAA0C8DD-8207-4BFF-5805-4CB9BB2F882D}"/>
              </a:ext>
            </a:extLst>
          </p:cNvPr>
          <p:cNvSpPr txBox="1"/>
          <p:nvPr/>
        </p:nvSpPr>
        <p:spPr>
          <a:xfrm>
            <a:off x="4195361" y="1632378"/>
            <a:ext cx="6041590" cy="3139321"/>
          </a:xfrm>
          <a:prstGeom prst="rect">
            <a:avLst/>
          </a:prstGeom>
          <a:noFill/>
        </p:spPr>
        <p:txBody>
          <a:bodyPr wrap="none" rtlCol="0">
            <a:spAutoFit/>
          </a:bodyPr>
          <a:lstStyle/>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Designed for everyday classroom use</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270° Ambidextrous swivel boom with omnidirectional microphone </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Adjustable headband for a comfortable fit across all age groups</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Padded earcups</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4-Foot nylon braided cord</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Universal USB-C connection</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2-Year Warranty</a:t>
            </a:r>
          </a:p>
          <a:p>
            <a:pPr marL="285750" indent="-285750">
              <a:spcAft>
                <a:spcPts val="1200"/>
              </a:spcAft>
              <a:buClr>
                <a:schemeClr val="accent2"/>
              </a:buClr>
              <a:buFont typeface="Courier New" panose="02070309020205020404" pitchFamily="49" charset="0"/>
              <a:buChar char="o"/>
            </a:pPr>
            <a:endParaRPr lang="en-US" sz="1600" dirty="0">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8" name="TextBox 17">
            <a:extLst>
              <a:ext uri="{FF2B5EF4-FFF2-40B4-BE49-F238E27FC236}">
                <a16:creationId xmlns:a16="http://schemas.microsoft.com/office/drawing/2014/main" id="{76BCD45E-D292-8C36-4210-A48704ECBAEC}"/>
              </a:ext>
            </a:extLst>
          </p:cNvPr>
          <p:cNvSpPr txBox="1"/>
          <p:nvPr/>
        </p:nvSpPr>
        <p:spPr>
          <a:xfrm>
            <a:off x="1398357" y="5682692"/>
            <a:ext cx="2083647" cy="600164"/>
          </a:xfrm>
          <a:prstGeom prst="rect">
            <a:avLst/>
          </a:prstGeom>
          <a:noFill/>
        </p:spPr>
        <p:txBody>
          <a:bodyPr wrap="none" rtlCol="0">
            <a:spAutoFit/>
          </a:bodyPr>
          <a:lstStyle/>
          <a:p>
            <a:pPr algn="r">
              <a:spcAft>
                <a:spcPts val="600"/>
              </a:spcAft>
            </a:pPr>
            <a:r>
              <a:rPr lang="en-US" sz="1400" b="1" dirty="0">
                <a:latin typeface="Aktiv Grotesk" panose="020B0504020202020204"/>
              </a:rPr>
              <a:t>Item #:  </a:t>
            </a:r>
            <a:r>
              <a:rPr lang="en-US" sz="1400" dirty="0">
                <a:latin typeface="Aktiv Grotesk" panose="020B0504020202020204"/>
              </a:rPr>
              <a:t>AHSP15USBC-01K</a:t>
            </a:r>
          </a:p>
          <a:p>
            <a:pPr algn="r">
              <a:spcAft>
                <a:spcPts val="600"/>
              </a:spcAft>
            </a:pPr>
            <a:r>
              <a:rPr lang="en-US" sz="1400" b="1" dirty="0">
                <a:latin typeface="Aktiv Grotesk" panose="020B0504020202020204"/>
              </a:rPr>
              <a:t>Availability:     </a:t>
            </a:r>
            <a:r>
              <a:rPr lang="en-US" sz="1400" dirty="0">
                <a:latin typeface="Aktiv Grotesk" panose="020B0504020202020204"/>
              </a:rPr>
              <a:t>July 2026</a:t>
            </a:r>
          </a:p>
        </p:txBody>
      </p:sp>
      <p:pic>
        <p:nvPicPr>
          <p:cNvPr id="17" name="Picture 16">
            <a:extLst>
              <a:ext uri="{FF2B5EF4-FFF2-40B4-BE49-F238E27FC236}">
                <a16:creationId xmlns:a16="http://schemas.microsoft.com/office/drawing/2014/main" id="{2979BDAD-F220-3CFB-E8D0-29F9B7941C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2032" y="1405740"/>
            <a:ext cx="1134710" cy="1041446"/>
          </a:xfrm>
          <a:prstGeom prst="rect">
            <a:avLst/>
          </a:prstGeom>
        </p:spPr>
      </p:pic>
      <p:sp>
        <p:nvSpPr>
          <p:cNvPr id="20" name="TextBox 19">
            <a:extLst>
              <a:ext uri="{FF2B5EF4-FFF2-40B4-BE49-F238E27FC236}">
                <a16:creationId xmlns:a16="http://schemas.microsoft.com/office/drawing/2014/main" id="{A7EFB6EC-416A-1F90-3F15-1055AD0FA54A}"/>
              </a:ext>
            </a:extLst>
          </p:cNvPr>
          <p:cNvSpPr txBox="1"/>
          <p:nvPr/>
        </p:nvSpPr>
        <p:spPr>
          <a:xfrm>
            <a:off x="4195361" y="5682692"/>
            <a:ext cx="1255472" cy="307777"/>
          </a:xfrm>
          <a:prstGeom prst="rect">
            <a:avLst/>
          </a:prstGeom>
          <a:noFill/>
        </p:spPr>
        <p:txBody>
          <a:bodyPr wrap="none" rtlCol="0">
            <a:spAutoFit/>
          </a:bodyPr>
          <a:lstStyle/>
          <a:p>
            <a:pPr algn="r">
              <a:spcAft>
                <a:spcPts val="600"/>
              </a:spcAft>
            </a:pPr>
            <a:r>
              <a:rPr lang="en-US" sz="1400" b="1" dirty="0">
                <a:latin typeface="Aktiv Grotesk" panose="020B0504020202020204"/>
              </a:rPr>
              <a:t>MSRP:  </a:t>
            </a:r>
            <a:r>
              <a:rPr lang="en-US" sz="1400" dirty="0">
                <a:latin typeface="Aktiv Grotesk" panose="020B0504020202020204"/>
              </a:rPr>
              <a:t>$12.95</a:t>
            </a:r>
          </a:p>
        </p:txBody>
      </p:sp>
      <p:sp>
        <p:nvSpPr>
          <p:cNvPr id="21" name="Rectangle: Rounded Corners 20">
            <a:extLst>
              <a:ext uri="{FF2B5EF4-FFF2-40B4-BE49-F238E27FC236}">
                <a16:creationId xmlns:a16="http://schemas.microsoft.com/office/drawing/2014/main" id="{FFC1F048-5FB9-AD41-F847-08E8D5AE8901}"/>
              </a:ext>
            </a:extLst>
          </p:cNvPr>
          <p:cNvSpPr/>
          <p:nvPr/>
        </p:nvSpPr>
        <p:spPr>
          <a:xfrm>
            <a:off x="923544" y="5495544"/>
            <a:ext cx="4736592" cy="925812"/>
          </a:xfrm>
          <a:prstGeom prst="roundRect">
            <a:avLst>
              <a:gd name="adj" fmla="val 13704"/>
            </a:avLst>
          </a:prstGeom>
          <a:noFill/>
          <a:ln>
            <a:solidFill>
              <a:srgbClr val="009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46DE77-7234-7BEA-6209-C7185C1E7CC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99704" y="3202039"/>
            <a:ext cx="3474371" cy="3474371"/>
          </a:xfrm>
          <a:prstGeom prst="rect">
            <a:avLst/>
          </a:prstGeom>
        </p:spPr>
      </p:pic>
      <p:pic>
        <p:nvPicPr>
          <p:cNvPr id="11" name="Picture 10">
            <a:extLst>
              <a:ext uri="{FF2B5EF4-FFF2-40B4-BE49-F238E27FC236}">
                <a16:creationId xmlns:a16="http://schemas.microsoft.com/office/drawing/2014/main" id="{3FFB401D-C9A5-D5EC-25E3-354B5157F3CD}"/>
              </a:ext>
            </a:extLst>
          </p:cNvPr>
          <p:cNvPicPr>
            <a:picLocks noChangeAspect="1"/>
          </p:cNvPicPr>
          <p:nvPr/>
        </p:nvPicPr>
        <p:blipFill>
          <a:blip r:embed="rId4"/>
          <a:stretch>
            <a:fillRect/>
          </a:stretch>
        </p:blipFill>
        <p:spPr>
          <a:xfrm>
            <a:off x="200458" y="1405740"/>
            <a:ext cx="3792189" cy="3792189"/>
          </a:xfrm>
          <a:prstGeom prst="rect">
            <a:avLst/>
          </a:prstGeom>
        </p:spPr>
      </p:pic>
    </p:spTree>
    <p:extLst>
      <p:ext uri="{BB962C8B-B14F-4D97-AF65-F5344CB8AC3E}">
        <p14:creationId xmlns:p14="http://schemas.microsoft.com/office/powerpoint/2010/main" val="599501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9D9D1-EBD6-2CF9-E410-84EA89DF5570}"/>
            </a:ext>
          </a:extLst>
        </p:cNvPr>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398B69-D2E5-6631-5D0B-2220E345A6B4}"/>
              </a:ext>
            </a:extLst>
          </p:cNvPr>
          <p:cNvSpPr/>
          <p:nvPr/>
        </p:nvSpPr>
        <p:spPr>
          <a:xfrm>
            <a:off x="6511512" y="2187271"/>
            <a:ext cx="4535533" cy="4467659"/>
          </a:xfrm>
          <a:prstGeom prst="roundRect">
            <a:avLst>
              <a:gd name="adj" fmla="val 20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074578-9EE6-EFF3-B48D-CBC9A231E939}"/>
              </a:ext>
            </a:extLst>
          </p:cNvPr>
          <p:cNvSpPr>
            <a:spLocks noGrp="1"/>
          </p:cNvSpPr>
          <p:nvPr>
            <p:ph type="title"/>
          </p:nvPr>
        </p:nvSpPr>
        <p:spPr>
          <a:xfrm>
            <a:off x="371916" y="353932"/>
            <a:ext cx="10206488" cy="506631"/>
          </a:xfrm>
        </p:spPr>
        <p:txBody>
          <a:bodyPr>
            <a:normAutofit fontScale="90000"/>
          </a:bodyPr>
          <a:lstStyle/>
          <a:p>
            <a:r>
              <a:rPr lang="en-US" dirty="0"/>
              <a:t>Premium Education Headsets</a:t>
            </a:r>
          </a:p>
        </p:txBody>
      </p:sp>
      <p:sp>
        <p:nvSpPr>
          <p:cNvPr id="32" name="Rectangle 31">
            <a:extLst>
              <a:ext uri="{FF2B5EF4-FFF2-40B4-BE49-F238E27FC236}">
                <a16:creationId xmlns:a16="http://schemas.microsoft.com/office/drawing/2014/main" id="{6C927A56-5F66-0294-5411-DFA77BFD791E}"/>
              </a:ext>
            </a:extLst>
          </p:cNvPr>
          <p:cNvSpPr/>
          <p:nvPr/>
        </p:nvSpPr>
        <p:spPr>
          <a:xfrm>
            <a:off x="6508465" y="2424049"/>
            <a:ext cx="4535532"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6302078-A12F-1DE9-7300-F9BEC3DC7E40}"/>
              </a:ext>
            </a:extLst>
          </p:cNvPr>
          <p:cNvSpPr txBox="1"/>
          <p:nvPr/>
        </p:nvSpPr>
        <p:spPr>
          <a:xfrm>
            <a:off x="7659291" y="2535536"/>
            <a:ext cx="2233881" cy="461665"/>
          </a:xfrm>
          <a:prstGeom prst="rect">
            <a:avLst/>
          </a:prstGeom>
          <a:noFill/>
        </p:spPr>
        <p:txBody>
          <a:bodyPr wrap="none" rtlCol="0">
            <a:spAutoFit/>
          </a:bodyPr>
          <a:lstStyle/>
          <a:p>
            <a:pPr algn="ctr"/>
            <a:r>
              <a:rPr lang="en-US" sz="1200" dirty="0">
                <a:latin typeface="Aktiv Grotesk" panose="020B0504020202020204"/>
              </a:rPr>
              <a:t>Middle and High School Learners</a:t>
            </a:r>
          </a:p>
          <a:p>
            <a:pPr algn="ctr"/>
            <a:r>
              <a:rPr lang="en-US" sz="1200" dirty="0">
                <a:latin typeface="Aktiv Grotesk" panose="020B0504020202020204"/>
              </a:rPr>
              <a:t>Ideal for STEM</a:t>
            </a:r>
          </a:p>
        </p:txBody>
      </p:sp>
      <p:sp>
        <p:nvSpPr>
          <p:cNvPr id="40" name="Rectangle: Top Corners Rounded 39">
            <a:extLst>
              <a:ext uri="{FF2B5EF4-FFF2-40B4-BE49-F238E27FC236}">
                <a16:creationId xmlns:a16="http://schemas.microsoft.com/office/drawing/2014/main" id="{F7C156E2-23C2-F2A5-DE68-DB4E523E533E}"/>
              </a:ext>
            </a:extLst>
          </p:cNvPr>
          <p:cNvSpPr/>
          <p:nvPr/>
        </p:nvSpPr>
        <p:spPr>
          <a:xfrm>
            <a:off x="6509342" y="2190408"/>
            <a:ext cx="4533779" cy="332850"/>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1B8EB50-D738-F091-A4C5-32D9024F8AE3}"/>
              </a:ext>
            </a:extLst>
          </p:cNvPr>
          <p:cNvSpPr txBox="1"/>
          <p:nvPr/>
        </p:nvSpPr>
        <p:spPr>
          <a:xfrm>
            <a:off x="8380738" y="2215481"/>
            <a:ext cx="790986" cy="307777"/>
          </a:xfrm>
          <a:prstGeom prst="rect">
            <a:avLst/>
          </a:prstGeom>
          <a:noFill/>
        </p:spPr>
        <p:txBody>
          <a:bodyPr wrap="none" rtlCol="0">
            <a:spAutoFit/>
          </a:bodyPr>
          <a:lstStyle/>
          <a:p>
            <a:r>
              <a:rPr lang="en-US" sz="1400" b="1" dirty="0">
                <a:solidFill>
                  <a:schemeClr val="bg1"/>
                </a:solidFill>
                <a:latin typeface="Aktiv Grotesk" panose="020B0504020202020204"/>
              </a:rPr>
              <a:t>AVIGA™</a:t>
            </a:r>
          </a:p>
        </p:txBody>
      </p:sp>
      <p:sp>
        <p:nvSpPr>
          <p:cNvPr id="22" name="Rectangle: Rounded Corners 21">
            <a:extLst>
              <a:ext uri="{FF2B5EF4-FFF2-40B4-BE49-F238E27FC236}">
                <a16:creationId xmlns:a16="http://schemas.microsoft.com/office/drawing/2014/main" id="{EF90F388-6D5A-AD4E-3785-C6724D61DEA0}"/>
              </a:ext>
            </a:extLst>
          </p:cNvPr>
          <p:cNvSpPr/>
          <p:nvPr/>
        </p:nvSpPr>
        <p:spPr>
          <a:xfrm>
            <a:off x="6511512" y="2187271"/>
            <a:ext cx="4535533" cy="4467659"/>
          </a:xfrm>
          <a:prstGeom prst="roundRect">
            <a:avLst>
              <a:gd name="adj" fmla="val 20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4FBB379B-FDD5-1FFB-2420-8795351E38A3}"/>
              </a:ext>
            </a:extLst>
          </p:cNvPr>
          <p:cNvSpPr/>
          <p:nvPr/>
        </p:nvSpPr>
        <p:spPr>
          <a:xfrm>
            <a:off x="1815212" y="2382581"/>
            <a:ext cx="4246841"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Top Corners Rounded 41">
            <a:extLst>
              <a:ext uri="{FF2B5EF4-FFF2-40B4-BE49-F238E27FC236}">
                <a16:creationId xmlns:a16="http://schemas.microsoft.com/office/drawing/2014/main" id="{46A0E2E5-03C3-90E5-9F66-AC2A1F6A2A57}"/>
              </a:ext>
            </a:extLst>
          </p:cNvPr>
          <p:cNvSpPr/>
          <p:nvPr/>
        </p:nvSpPr>
        <p:spPr>
          <a:xfrm>
            <a:off x="1816965" y="2148940"/>
            <a:ext cx="4245087" cy="362614"/>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Rounded Corners 42">
            <a:extLst>
              <a:ext uri="{FF2B5EF4-FFF2-40B4-BE49-F238E27FC236}">
                <a16:creationId xmlns:a16="http://schemas.microsoft.com/office/drawing/2014/main" id="{4023B85F-AC7C-7107-D3F6-511172E7C20F}"/>
              </a:ext>
            </a:extLst>
          </p:cNvPr>
          <p:cNvSpPr/>
          <p:nvPr/>
        </p:nvSpPr>
        <p:spPr>
          <a:xfrm>
            <a:off x="1815213" y="2145803"/>
            <a:ext cx="4246842" cy="4467659"/>
          </a:xfrm>
          <a:prstGeom prst="roundRect">
            <a:avLst>
              <a:gd name="adj" fmla="val 20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BA0B49F-6993-DC55-888B-1B99B520BF9C}"/>
              </a:ext>
            </a:extLst>
          </p:cNvPr>
          <p:cNvSpPr txBox="1"/>
          <p:nvPr/>
        </p:nvSpPr>
        <p:spPr>
          <a:xfrm>
            <a:off x="3505736" y="2174013"/>
            <a:ext cx="867545" cy="307777"/>
          </a:xfrm>
          <a:prstGeom prst="rect">
            <a:avLst/>
          </a:prstGeom>
          <a:noFill/>
        </p:spPr>
        <p:txBody>
          <a:bodyPr wrap="none" rtlCol="0">
            <a:spAutoFit/>
          </a:bodyPr>
          <a:lstStyle/>
          <a:p>
            <a:r>
              <a:rPr lang="en-US" sz="1400" b="1" dirty="0">
                <a:solidFill>
                  <a:schemeClr val="bg1"/>
                </a:solidFill>
                <a:latin typeface="Aktiv Grotesk" panose="020B0504020202020204"/>
              </a:rPr>
              <a:t>70-Series</a:t>
            </a:r>
          </a:p>
        </p:txBody>
      </p:sp>
      <p:sp>
        <p:nvSpPr>
          <p:cNvPr id="16" name="TextBox 15">
            <a:extLst>
              <a:ext uri="{FF2B5EF4-FFF2-40B4-BE49-F238E27FC236}">
                <a16:creationId xmlns:a16="http://schemas.microsoft.com/office/drawing/2014/main" id="{A72E7E49-3B91-C1D5-7561-98AC03A9067E}"/>
              </a:ext>
            </a:extLst>
          </p:cNvPr>
          <p:cNvSpPr txBox="1"/>
          <p:nvPr/>
        </p:nvSpPr>
        <p:spPr>
          <a:xfrm>
            <a:off x="2822568" y="2485993"/>
            <a:ext cx="2233880" cy="461665"/>
          </a:xfrm>
          <a:prstGeom prst="rect">
            <a:avLst/>
          </a:prstGeom>
          <a:noFill/>
        </p:spPr>
        <p:txBody>
          <a:bodyPr wrap="none" rtlCol="0">
            <a:spAutoFit/>
          </a:bodyPr>
          <a:lstStyle/>
          <a:p>
            <a:pPr algn="ctr"/>
            <a:r>
              <a:rPr lang="en-US" sz="1200" dirty="0">
                <a:latin typeface="Aktiv Grotesk" panose="020B0504020202020204"/>
              </a:rPr>
              <a:t>Middle and High School Learners</a:t>
            </a:r>
          </a:p>
          <a:p>
            <a:pPr algn="ctr"/>
            <a:r>
              <a:rPr lang="en-US" sz="1200" dirty="0">
                <a:latin typeface="Aktiv Grotesk" panose="020B0504020202020204"/>
              </a:rPr>
              <a:t>College and remote workers</a:t>
            </a:r>
          </a:p>
        </p:txBody>
      </p:sp>
      <p:grpSp>
        <p:nvGrpSpPr>
          <p:cNvPr id="3" name="Group 2">
            <a:extLst>
              <a:ext uri="{FF2B5EF4-FFF2-40B4-BE49-F238E27FC236}">
                <a16:creationId xmlns:a16="http://schemas.microsoft.com/office/drawing/2014/main" id="{8AB92DE7-CC74-CF1C-8E8C-4AC1EFC9AEA7}"/>
              </a:ext>
            </a:extLst>
          </p:cNvPr>
          <p:cNvGrpSpPr/>
          <p:nvPr/>
        </p:nvGrpSpPr>
        <p:grpSpPr>
          <a:xfrm>
            <a:off x="3350970" y="964776"/>
            <a:ext cx="1177077" cy="1176047"/>
            <a:chOff x="0" y="0"/>
            <a:chExt cx="1190623" cy="1186544"/>
          </a:xfrm>
        </p:grpSpPr>
        <p:pic>
          <p:nvPicPr>
            <p:cNvPr id="7" name="Picture 6" descr="AE-75 3.5mm Headset with Boom Mic">
              <a:extLst>
                <a:ext uri="{FF2B5EF4-FFF2-40B4-BE49-F238E27FC236}">
                  <a16:creationId xmlns:a16="http://schemas.microsoft.com/office/drawing/2014/main" id="{FDB34C0F-FF8A-C136-9B86-E19098D91D9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185180" cy="1139012"/>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60096244-22F4-25FC-E7E5-0F363A13A7B4}"/>
                </a:ext>
              </a:extLst>
            </p:cNvPr>
            <p:cNvSpPr/>
            <p:nvPr/>
          </p:nvSpPr>
          <p:spPr>
            <a:xfrm>
              <a:off x="942973" y="790576"/>
              <a:ext cx="247650" cy="39596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lstStyle>
              <a:defPPr>
                <a:defRPr lang="en-US"/>
              </a:defPPr>
              <a:lvl1pPr marL="0" indent="0" algn="l" defTabSz="914400" rtl="0" eaLnBrk="1" latinLnBrk="0" hangingPunct="1">
                <a:defRPr sz="1100" kern="1200">
                  <a:solidFill>
                    <a:schemeClr val="lt1"/>
                  </a:solidFill>
                  <a:latin typeface="+mn-lt"/>
                  <a:ea typeface="+mn-ea"/>
                  <a:cs typeface="+mn-cs"/>
                </a:defRPr>
              </a:lvl1pPr>
              <a:lvl2pPr marL="457200" indent="0" algn="l" defTabSz="914400" rtl="0" eaLnBrk="1" latinLnBrk="0" hangingPunct="1">
                <a:defRPr sz="1100" kern="1200">
                  <a:solidFill>
                    <a:schemeClr val="lt1"/>
                  </a:solidFill>
                  <a:latin typeface="+mn-lt"/>
                  <a:ea typeface="+mn-ea"/>
                  <a:cs typeface="+mn-cs"/>
                </a:defRPr>
              </a:lvl2pPr>
              <a:lvl3pPr marL="914400" indent="0" algn="l" defTabSz="914400" rtl="0" eaLnBrk="1" latinLnBrk="0" hangingPunct="1">
                <a:defRPr sz="1100" kern="1200">
                  <a:solidFill>
                    <a:schemeClr val="lt1"/>
                  </a:solidFill>
                  <a:latin typeface="+mn-lt"/>
                  <a:ea typeface="+mn-ea"/>
                  <a:cs typeface="+mn-cs"/>
                </a:defRPr>
              </a:lvl3pPr>
              <a:lvl4pPr marL="1371600" indent="0" algn="l" defTabSz="914400" rtl="0" eaLnBrk="1" latinLnBrk="0" hangingPunct="1">
                <a:defRPr sz="1100" kern="1200">
                  <a:solidFill>
                    <a:schemeClr val="lt1"/>
                  </a:solidFill>
                  <a:latin typeface="+mn-lt"/>
                  <a:ea typeface="+mn-ea"/>
                  <a:cs typeface="+mn-cs"/>
                </a:defRPr>
              </a:lvl4pPr>
              <a:lvl5pPr marL="1828800" indent="0" algn="l" defTabSz="914400" rtl="0" eaLnBrk="1" latinLnBrk="0" hangingPunct="1">
                <a:defRPr sz="1100" kern="1200">
                  <a:solidFill>
                    <a:schemeClr val="lt1"/>
                  </a:solidFill>
                  <a:latin typeface="+mn-lt"/>
                  <a:ea typeface="+mn-ea"/>
                  <a:cs typeface="+mn-cs"/>
                </a:defRPr>
              </a:lvl5pPr>
              <a:lvl6pPr marL="2286000" indent="0" algn="l" defTabSz="914400" rtl="0" eaLnBrk="1" latinLnBrk="0" hangingPunct="1">
                <a:defRPr sz="1100" kern="1200">
                  <a:solidFill>
                    <a:schemeClr val="lt1"/>
                  </a:solidFill>
                  <a:latin typeface="+mn-lt"/>
                  <a:ea typeface="+mn-ea"/>
                  <a:cs typeface="+mn-cs"/>
                </a:defRPr>
              </a:lvl6pPr>
              <a:lvl7pPr marL="2743200" indent="0" algn="l" defTabSz="914400" rtl="0" eaLnBrk="1" latinLnBrk="0" hangingPunct="1">
                <a:defRPr sz="1100" kern="1200">
                  <a:solidFill>
                    <a:schemeClr val="lt1"/>
                  </a:solidFill>
                  <a:latin typeface="+mn-lt"/>
                  <a:ea typeface="+mn-ea"/>
                  <a:cs typeface="+mn-cs"/>
                </a:defRPr>
              </a:lvl7pPr>
              <a:lvl8pPr marL="3200400" indent="0" algn="l" defTabSz="914400" rtl="0" eaLnBrk="1" latinLnBrk="0" hangingPunct="1">
                <a:defRPr sz="1100" kern="1200">
                  <a:solidFill>
                    <a:schemeClr val="lt1"/>
                  </a:solidFill>
                  <a:latin typeface="+mn-lt"/>
                  <a:ea typeface="+mn-ea"/>
                  <a:cs typeface="+mn-cs"/>
                </a:defRPr>
              </a:lvl8pPr>
              <a:lvl9pPr marL="3657600" indent="0" algn="l" defTabSz="914400" rtl="0" eaLnBrk="1" latinLnBrk="0" hangingPunct="1">
                <a:defRPr sz="1100" kern="1200">
                  <a:solidFill>
                    <a:schemeClr val="lt1"/>
                  </a:solidFill>
                  <a:latin typeface="+mn-lt"/>
                  <a:ea typeface="+mn-ea"/>
                  <a:cs typeface="+mn-cs"/>
                </a:defRPr>
              </a:lvl9pPr>
            </a:lstStyle>
            <a:p>
              <a:pPr algn="l"/>
              <a:endParaRPr lang="en-US" sz="1100" dirty="0"/>
            </a:p>
          </p:txBody>
        </p:sp>
      </p:grpSp>
      <p:pic>
        <p:nvPicPr>
          <p:cNvPr id="15" name="Picture 14">
            <a:extLst>
              <a:ext uri="{FF2B5EF4-FFF2-40B4-BE49-F238E27FC236}">
                <a16:creationId xmlns:a16="http://schemas.microsoft.com/office/drawing/2014/main" id="{304AD364-C9CC-7E27-2D70-8BC30A874E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65921" y="1034865"/>
            <a:ext cx="1220620" cy="1114075"/>
          </a:xfrm>
          <a:prstGeom prst="rect">
            <a:avLst/>
          </a:prstGeom>
        </p:spPr>
      </p:pic>
      <p:sp>
        <p:nvSpPr>
          <p:cNvPr id="8" name="TextBox 7">
            <a:extLst>
              <a:ext uri="{FF2B5EF4-FFF2-40B4-BE49-F238E27FC236}">
                <a16:creationId xmlns:a16="http://schemas.microsoft.com/office/drawing/2014/main" id="{A8A5B779-0771-1EC0-B2D5-06016ECDE787}"/>
              </a:ext>
            </a:extLst>
          </p:cNvPr>
          <p:cNvSpPr txBox="1"/>
          <p:nvPr/>
        </p:nvSpPr>
        <p:spPr>
          <a:xfrm>
            <a:off x="2003668" y="3143913"/>
            <a:ext cx="3889992" cy="1646605"/>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1300" dirty="0">
                <a:latin typeface="Aktiv Grotesk Light" panose="020B0404020202020204"/>
              </a:rPr>
              <a:t>Large speaker delivers clear, natural sound with deep bass</a:t>
            </a:r>
          </a:p>
          <a:p>
            <a:pPr marL="137160" indent="-137160">
              <a:spcAft>
                <a:spcPts val="300"/>
              </a:spcAft>
              <a:buFont typeface="Arial" panose="020B0604020202020204" pitchFamily="34" charset="0"/>
              <a:buChar char="•"/>
            </a:pPr>
            <a:r>
              <a:rPr lang="en-US" sz="1300" dirty="0">
                <a:latin typeface="Aktiv Grotesk Light" panose="020B0404020202020204"/>
              </a:rPr>
              <a:t>Over ear design for passive noise cancelation and comfortable extended use</a:t>
            </a:r>
          </a:p>
          <a:p>
            <a:pPr marL="137160" indent="-137160">
              <a:spcAft>
                <a:spcPts val="300"/>
              </a:spcAft>
              <a:buFont typeface="Arial" panose="020B0604020202020204" pitchFamily="34" charset="0"/>
              <a:buChar char="•"/>
            </a:pPr>
            <a:r>
              <a:rPr lang="en-US" sz="1300" dirty="0">
                <a:latin typeface="Aktiv Grotesk Light" panose="020B0404020202020204"/>
              </a:rPr>
              <a:t>Flexible boom and noise-canceling microphone</a:t>
            </a:r>
          </a:p>
          <a:p>
            <a:pPr marL="137160" indent="-137160">
              <a:spcAft>
                <a:spcPts val="300"/>
              </a:spcAft>
              <a:buFont typeface="Arial" panose="020B0604020202020204" pitchFamily="34" charset="0"/>
              <a:buChar char="•"/>
            </a:pPr>
            <a:r>
              <a:rPr lang="en-US" sz="1300" dirty="0">
                <a:latin typeface="Aktiv Grotesk Light" panose="020B0404020202020204"/>
              </a:rPr>
              <a:t>Luxurious padding and adjustable headband</a:t>
            </a:r>
          </a:p>
          <a:p>
            <a:pPr marL="137160" indent="-137160">
              <a:spcAft>
                <a:spcPts val="300"/>
              </a:spcAft>
              <a:buFont typeface="Arial" panose="020B0604020202020204" pitchFamily="34" charset="0"/>
              <a:buChar char="•"/>
            </a:pPr>
            <a:r>
              <a:rPr lang="en-US" sz="1300" dirty="0">
                <a:latin typeface="Aktiv Grotesk Light" panose="020B0404020202020204"/>
              </a:rPr>
              <a:t>2-year warranty</a:t>
            </a:r>
          </a:p>
        </p:txBody>
      </p:sp>
      <p:sp>
        <p:nvSpPr>
          <p:cNvPr id="9" name="TextBox 8">
            <a:extLst>
              <a:ext uri="{FF2B5EF4-FFF2-40B4-BE49-F238E27FC236}">
                <a16:creationId xmlns:a16="http://schemas.microsoft.com/office/drawing/2014/main" id="{042FFC9F-4FA2-7423-2EF7-A6AF130B4AB8}"/>
              </a:ext>
            </a:extLst>
          </p:cNvPr>
          <p:cNvSpPr txBox="1"/>
          <p:nvPr/>
        </p:nvSpPr>
        <p:spPr>
          <a:xfrm>
            <a:off x="6679796" y="3143913"/>
            <a:ext cx="4082848" cy="1846659"/>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1300" dirty="0">
                <a:latin typeface="Aktiv Grotesk Light" panose="020B0404020202020204"/>
              </a:rPr>
              <a:t>Large speaker delivers clear, natural sound with deep bass</a:t>
            </a:r>
          </a:p>
          <a:p>
            <a:pPr marL="137160" indent="-137160">
              <a:spcAft>
                <a:spcPts val="300"/>
              </a:spcAft>
              <a:buFont typeface="Arial" panose="020B0604020202020204" pitchFamily="34" charset="0"/>
              <a:buChar char="•"/>
            </a:pPr>
            <a:r>
              <a:rPr lang="en-US" sz="1300" dirty="0">
                <a:latin typeface="Aktiv Grotesk Light" panose="020B0404020202020204"/>
              </a:rPr>
              <a:t>Over ear design for passive noise cancelation and comfortable extended use</a:t>
            </a:r>
          </a:p>
          <a:p>
            <a:pPr marL="137160" indent="-137160">
              <a:spcAft>
                <a:spcPts val="300"/>
              </a:spcAft>
              <a:buFont typeface="Arial" panose="020B0604020202020204" pitchFamily="34" charset="0"/>
              <a:buChar char="•"/>
            </a:pPr>
            <a:r>
              <a:rPr lang="en-US" sz="1300" dirty="0">
                <a:latin typeface="Aktiv Grotesk Light" panose="020B0404020202020204"/>
              </a:rPr>
              <a:t>Swivel-to-mute mic and easy access volume control on ear cup</a:t>
            </a:r>
          </a:p>
          <a:p>
            <a:pPr marL="137160" indent="-137160">
              <a:spcAft>
                <a:spcPts val="300"/>
              </a:spcAft>
              <a:buFont typeface="Arial" panose="020B0604020202020204" pitchFamily="34" charset="0"/>
              <a:buChar char="•"/>
            </a:pPr>
            <a:r>
              <a:rPr lang="en-US" sz="1300" dirty="0">
                <a:latin typeface="Aktiv Grotesk Light" panose="020B0404020202020204"/>
              </a:rPr>
              <a:t>Adjustable and padded headband for long wear</a:t>
            </a:r>
          </a:p>
          <a:p>
            <a:pPr marL="137160" indent="-137160">
              <a:spcAft>
                <a:spcPts val="300"/>
              </a:spcAft>
              <a:buFont typeface="Arial" panose="020B0604020202020204" pitchFamily="34" charset="0"/>
              <a:buChar char="•"/>
            </a:pPr>
            <a:r>
              <a:rPr lang="en-US" sz="1300" dirty="0">
                <a:latin typeface="Aktiv Grotesk Light" panose="020B0404020202020204"/>
              </a:rPr>
              <a:t>2-year warranty</a:t>
            </a:r>
          </a:p>
        </p:txBody>
      </p:sp>
      <p:pic>
        <p:nvPicPr>
          <p:cNvPr id="10" name="Picture 9">
            <a:extLst>
              <a:ext uri="{FF2B5EF4-FFF2-40B4-BE49-F238E27FC236}">
                <a16:creationId xmlns:a16="http://schemas.microsoft.com/office/drawing/2014/main" id="{A187A9C7-B491-AACE-44C2-C80B47F1D229}"/>
              </a:ext>
            </a:extLst>
          </p:cNvPr>
          <p:cNvPicPr>
            <a:picLocks noChangeAspect="1"/>
          </p:cNvPicPr>
          <p:nvPr/>
        </p:nvPicPr>
        <p:blipFill>
          <a:blip r:embed="rId4"/>
          <a:stretch>
            <a:fillRect/>
          </a:stretch>
        </p:blipFill>
        <p:spPr>
          <a:xfrm>
            <a:off x="2124346" y="5055269"/>
            <a:ext cx="3624943" cy="783771"/>
          </a:xfrm>
          <a:prstGeom prst="rect">
            <a:avLst/>
          </a:prstGeom>
        </p:spPr>
      </p:pic>
      <p:pic>
        <p:nvPicPr>
          <p:cNvPr id="11" name="Picture 10">
            <a:extLst>
              <a:ext uri="{FF2B5EF4-FFF2-40B4-BE49-F238E27FC236}">
                <a16:creationId xmlns:a16="http://schemas.microsoft.com/office/drawing/2014/main" id="{AC91543B-B2E6-70D7-93B1-8B91195A951C}"/>
              </a:ext>
            </a:extLst>
          </p:cNvPr>
          <p:cNvPicPr>
            <a:picLocks noChangeAspect="1"/>
          </p:cNvPicPr>
          <p:nvPr/>
        </p:nvPicPr>
        <p:blipFill>
          <a:blip r:embed="rId5"/>
          <a:stretch>
            <a:fillRect/>
          </a:stretch>
        </p:blipFill>
        <p:spPr>
          <a:xfrm>
            <a:off x="6953461" y="5055269"/>
            <a:ext cx="3624943" cy="783771"/>
          </a:xfrm>
          <a:prstGeom prst="rect">
            <a:avLst/>
          </a:prstGeom>
        </p:spPr>
      </p:pic>
    </p:spTree>
    <p:extLst>
      <p:ext uri="{BB962C8B-B14F-4D97-AF65-F5344CB8AC3E}">
        <p14:creationId xmlns:p14="http://schemas.microsoft.com/office/powerpoint/2010/main" val="2339670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82A47-1E41-7DC7-DC55-0DF1E696C9B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FC53542-C89E-4F67-EE56-C865B6C0E0FD}"/>
              </a:ext>
            </a:extLst>
          </p:cNvPr>
          <p:cNvSpPr/>
          <p:nvPr/>
        </p:nvSpPr>
        <p:spPr>
          <a:xfrm>
            <a:off x="0" y="1621905"/>
            <a:ext cx="12192000" cy="526905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F842D6D-A810-BF2A-F157-A94DC93B9BA7}"/>
              </a:ext>
            </a:extLst>
          </p:cNvPr>
          <p:cNvSpPr txBox="1"/>
          <p:nvPr/>
        </p:nvSpPr>
        <p:spPr>
          <a:xfrm>
            <a:off x="291973" y="381915"/>
            <a:ext cx="6063070" cy="954107"/>
          </a:xfrm>
          <a:prstGeom prst="rect">
            <a:avLst/>
          </a:prstGeom>
          <a:noFill/>
        </p:spPr>
        <p:txBody>
          <a:bodyPr wrap="none" rtlCol="0">
            <a:spAutoFit/>
          </a:bodyPr>
          <a:lstStyle/>
          <a:p>
            <a:pPr>
              <a:spcAft>
                <a:spcPts val="600"/>
              </a:spcAft>
            </a:pPr>
            <a:r>
              <a:rPr lang="en-US" sz="2900" dirty="0">
                <a:latin typeface="Aktiv Grotesk Medium" panose="020B0504020202020204"/>
                <a:ea typeface="Aktiv Grotesk" panose="020B0504020202020204" pitchFamily="34" charset="0"/>
                <a:cs typeface="Aktiv Grotesk" panose="020B0504020202020204" pitchFamily="34" charset="0"/>
              </a:rPr>
              <a:t>AVID Economy Headsets and Earbuds</a:t>
            </a:r>
          </a:p>
          <a:p>
            <a:r>
              <a:rPr lang="en-US" sz="2200" dirty="0">
                <a:solidFill>
                  <a:schemeClr val="accent1"/>
                </a:solidFill>
                <a:latin typeface="Aktiv Grotesk" panose="020B0504020202020204" pitchFamily="34" charset="0"/>
                <a:ea typeface="Aktiv Grotesk" panose="020B0504020202020204" pitchFamily="34" charset="0"/>
                <a:cs typeface="Aktiv Grotesk" panose="020B0504020202020204" pitchFamily="34" charset="0"/>
              </a:rPr>
              <a:t>Quality and Value to Enhance Everyday Experiences</a:t>
            </a:r>
          </a:p>
        </p:txBody>
      </p:sp>
      <p:pic>
        <p:nvPicPr>
          <p:cNvPr id="3" name="Picture 4">
            <a:extLst>
              <a:ext uri="{FF2B5EF4-FFF2-40B4-BE49-F238E27FC236}">
                <a16:creationId xmlns:a16="http://schemas.microsoft.com/office/drawing/2014/main" id="{F424A44D-91A5-26BE-94D5-A879C95C511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51044" y="1779042"/>
            <a:ext cx="2531634" cy="9314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834F01DC-0327-F731-B754-8D970CA61DB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71395" y="1962029"/>
            <a:ext cx="1453073" cy="10898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647B96A6-1A63-A398-6266-52C89AB5ABD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48031" y="2778503"/>
            <a:ext cx="2401199" cy="15933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7">
            <a:extLst>
              <a:ext uri="{FF2B5EF4-FFF2-40B4-BE49-F238E27FC236}">
                <a16:creationId xmlns:a16="http://schemas.microsoft.com/office/drawing/2014/main" id="{9FA827FB-5B51-7D28-341C-D451F0939C5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28388" y="2468152"/>
            <a:ext cx="1696476" cy="1280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CCAE86F1-000D-6165-922D-ED306DDFA71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85478" y="3926509"/>
            <a:ext cx="1524548" cy="9983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id="{1CA75FCE-CCBC-31A9-DAAD-CB393F20258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63147" y="3968578"/>
            <a:ext cx="1616496" cy="10510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9256FFE6-DABD-3782-79D3-98BBF21FE8DA}"/>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87655" y="4785556"/>
            <a:ext cx="2897938" cy="10841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1">
            <a:extLst>
              <a:ext uri="{FF2B5EF4-FFF2-40B4-BE49-F238E27FC236}">
                <a16:creationId xmlns:a16="http://schemas.microsoft.com/office/drawing/2014/main" id="{DA6B3450-57C3-69C6-3709-07E36DB8B427}"/>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248249" y="4820042"/>
            <a:ext cx="2169756" cy="1227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A group of young girls using laptops&#10;&#10;AI-generated content may be incorrect.">
            <a:extLst>
              <a:ext uri="{FF2B5EF4-FFF2-40B4-BE49-F238E27FC236}">
                <a16:creationId xmlns:a16="http://schemas.microsoft.com/office/drawing/2014/main" id="{71B488B0-92A4-9ADD-18CC-D9F32E703161}"/>
              </a:ext>
            </a:extLst>
          </p:cNvPr>
          <p:cNvPicPr>
            <a:picLocks noChangeAspect="1"/>
          </p:cNvPicPr>
          <p:nvPr/>
        </p:nvPicPr>
        <p:blipFill>
          <a:blip r:embed="rId11" cstate="screen">
            <a:alphaModFix/>
            <a:extLst>
              <a:ext uri="{28A0092B-C50C-407E-A947-70E740481C1C}">
                <a14:useLocalDpi xmlns:a14="http://schemas.microsoft.com/office/drawing/2010/main"/>
              </a:ext>
            </a:extLst>
          </a:blip>
          <a:srcRect/>
          <a:stretch>
            <a:fillRect/>
          </a:stretch>
        </p:blipFill>
        <p:spPr>
          <a:xfrm>
            <a:off x="413" y="1611805"/>
            <a:ext cx="5384800" cy="5283537"/>
          </a:xfrm>
          <a:prstGeom prst="rect">
            <a:avLst/>
          </a:prstGeom>
        </p:spPr>
      </p:pic>
      <p:sp>
        <p:nvSpPr>
          <p:cNvPr id="15" name="TextBox 14">
            <a:extLst>
              <a:ext uri="{FF2B5EF4-FFF2-40B4-BE49-F238E27FC236}">
                <a16:creationId xmlns:a16="http://schemas.microsoft.com/office/drawing/2014/main" id="{1B2B1541-32C2-1B3A-B17D-91CA132B7C08}"/>
              </a:ext>
            </a:extLst>
          </p:cNvPr>
          <p:cNvSpPr txBox="1"/>
          <p:nvPr/>
        </p:nvSpPr>
        <p:spPr>
          <a:xfrm>
            <a:off x="7768004" y="6183697"/>
            <a:ext cx="2177584"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latin typeface="Aktiv Grotesk Medium" panose="020B0504020202020204"/>
              </a:rPr>
              <a:t>Commercial</a:t>
            </a:r>
          </a:p>
        </p:txBody>
      </p:sp>
      <p:sp>
        <p:nvSpPr>
          <p:cNvPr id="14" name="TextBox 13">
            <a:extLst>
              <a:ext uri="{FF2B5EF4-FFF2-40B4-BE49-F238E27FC236}">
                <a16:creationId xmlns:a16="http://schemas.microsoft.com/office/drawing/2014/main" id="{A12CA2F2-9583-ADE5-B23E-1AB5A7B00E42}"/>
              </a:ext>
            </a:extLst>
          </p:cNvPr>
          <p:cNvSpPr txBox="1"/>
          <p:nvPr/>
        </p:nvSpPr>
        <p:spPr>
          <a:xfrm>
            <a:off x="1772308" y="6183697"/>
            <a:ext cx="1840184" cy="584775"/>
          </a:xfrm>
          <a:prstGeom prst="rect">
            <a:avLst/>
          </a:prstGeom>
          <a:noFill/>
        </p:spPr>
        <p:txBody>
          <a:bodyPr wrap="none" rtlCol="0">
            <a:spAutoFit/>
          </a:bodyPr>
          <a:lstStyle/>
          <a:p>
            <a:r>
              <a:rPr lang="en-US" sz="3200" dirty="0">
                <a:solidFill>
                  <a:schemeClr val="bg1"/>
                </a:solidFill>
                <a:effectLst>
                  <a:outerShdw blurRad="38100" dist="38100" dir="2700000" algn="tl">
                    <a:srgbClr val="000000">
                      <a:alpha val="43137"/>
                    </a:srgbClr>
                  </a:outerShdw>
                </a:effectLst>
                <a:latin typeface="Aktiv Grotesk Medium" panose="020B0504020202020204"/>
              </a:rPr>
              <a:t>Education</a:t>
            </a:r>
          </a:p>
        </p:txBody>
      </p:sp>
    </p:spTree>
    <p:extLst>
      <p:ext uri="{BB962C8B-B14F-4D97-AF65-F5344CB8AC3E}">
        <p14:creationId xmlns:p14="http://schemas.microsoft.com/office/powerpoint/2010/main" val="2040081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B3161-3308-DFC8-C33C-6FF1DED30339}"/>
            </a:ext>
          </a:extLst>
        </p:cNvPr>
        <p:cNvGrpSpPr/>
        <p:nvPr/>
      </p:nvGrpSpPr>
      <p:grpSpPr>
        <a:xfrm>
          <a:off x="0" y="0"/>
          <a:ext cx="0" cy="0"/>
          <a:chOff x="0" y="0"/>
          <a:chExt cx="0" cy="0"/>
        </a:xfrm>
      </p:grpSpPr>
      <p:sp>
        <p:nvSpPr>
          <p:cNvPr id="138" name="Rectangle 137">
            <a:extLst>
              <a:ext uri="{FF2B5EF4-FFF2-40B4-BE49-F238E27FC236}">
                <a16:creationId xmlns:a16="http://schemas.microsoft.com/office/drawing/2014/main" id="{4940C0D1-9D7D-D222-3BAB-09CC0324B225}"/>
              </a:ext>
            </a:extLst>
          </p:cNvPr>
          <p:cNvSpPr/>
          <p:nvPr/>
        </p:nvSpPr>
        <p:spPr>
          <a:xfrm>
            <a:off x="4251569" y="1105996"/>
            <a:ext cx="7690495" cy="56938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729662E-F351-CF70-37B7-3A9C0CB87935}"/>
              </a:ext>
            </a:extLst>
          </p:cNvPr>
          <p:cNvSpPr>
            <a:spLocks noGrp="1"/>
          </p:cNvSpPr>
          <p:nvPr>
            <p:ph type="title"/>
          </p:nvPr>
        </p:nvSpPr>
        <p:spPr>
          <a:xfrm>
            <a:off x="371916" y="353697"/>
            <a:ext cx="10206488" cy="1165613"/>
          </a:xfrm>
        </p:spPr>
        <p:txBody>
          <a:bodyPr>
            <a:normAutofit/>
          </a:bodyPr>
          <a:lstStyle/>
          <a:p>
            <a:pPr>
              <a:spcAft>
                <a:spcPts val="600"/>
              </a:spcAft>
            </a:pPr>
            <a:r>
              <a:rPr lang="en-US" sz="2900" dirty="0"/>
              <a:t>Economy Series Headphones</a:t>
            </a:r>
            <a:br>
              <a:rPr lang="en-US" dirty="0"/>
            </a:br>
            <a:r>
              <a:rPr lang="en-US" sz="2200" dirty="0">
                <a:solidFill>
                  <a:schemeClr val="accent1"/>
                </a:solidFill>
              </a:rPr>
              <a:t>Better Audio, Smarter Spending</a:t>
            </a:r>
          </a:p>
        </p:txBody>
      </p:sp>
      <p:sp>
        <p:nvSpPr>
          <p:cNvPr id="165" name="Rectangle: Top Corners Rounded 164">
            <a:extLst>
              <a:ext uri="{FF2B5EF4-FFF2-40B4-BE49-F238E27FC236}">
                <a16:creationId xmlns:a16="http://schemas.microsoft.com/office/drawing/2014/main" id="{B64E92B1-71E6-715C-8542-2F24D1E4C0EE}"/>
              </a:ext>
            </a:extLst>
          </p:cNvPr>
          <p:cNvSpPr/>
          <p:nvPr/>
        </p:nvSpPr>
        <p:spPr>
          <a:xfrm rot="5400000">
            <a:off x="899499" y="2064197"/>
            <a:ext cx="1889457" cy="3688457"/>
          </a:xfrm>
          <a:prstGeom prst="round2SameRect">
            <a:avLst>
              <a:gd name="adj1" fmla="val 6642"/>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66" name="TextBox 165">
            <a:extLst>
              <a:ext uri="{FF2B5EF4-FFF2-40B4-BE49-F238E27FC236}">
                <a16:creationId xmlns:a16="http://schemas.microsoft.com/office/drawing/2014/main" id="{0D5B1BFB-9E5F-76D7-5FA9-965E377A1668}"/>
              </a:ext>
            </a:extLst>
          </p:cNvPr>
          <p:cNvSpPr txBox="1"/>
          <p:nvPr/>
        </p:nvSpPr>
        <p:spPr>
          <a:xfrm>
            <a:off x="174603" y="3065657"/>
            <a:ext cx="3596828" cy="1615827"/>
          </a:xfrm>
          <a:prstGeom prst="rect">
            <a:avLst/>
          </a:prstGeom>
          <a:noFill/>
        </p:spPr>
        <p:txBody>
          <a:bodyPr wrap="square" rtlCol="0">
            <a:spAutoFit/>
          </a:bodyPr>
          <a:lstStyle/>
          <a:p>
            <a:pPr>
              <a:spcAft>
                <a:spcPts val="600"/>
              </a:spcAft>
            </a:pPr>
            <a:r>
              <a:rPr lang="en-US" sz="1400" b="1" dirty="0">
                <a:solidFill>
                  <a:srgbClr val="009584"/>
                </a:solidFill>
                <a:latin typeface="Aktiv Grotesk Medium" panose="020B0504020202020204"/>
              </a:rPr>
              <a:t>Key Benefits:</a:t>
            </a:r>
          </a:p>
          <a:p>
            <a:pPr marL="91440" indent="-91440">
              <a:spcAft>
                <a:spcPts val="400"/>
              </a:spcAft>
              <a:buFont typeface="Arial" panose="020B0604020202020204" pitchFamily="34" charset="0"/>
              <a:buChar char="•"/>
            </a:pPr>
            <a:r>
              <a:rPr lang="en-US" sz="1400" dirty="0">
                <a:latin typeface="Aktiv Grotesk Medium" panose="020B0504020202020204" pitchFamily="34" charset="0"/>
                <a:ea typeface="Aktiv Grotesk Medium" panose="020B0504020202020204" pitchFamily="34" charset="0"/>
                <a:cs typeface="Aktiv Grotesk Medium" panose="020B0504020202020204" pitchFamily="34" charset="0"/>
              </a:rPr>
              <a:t>Lightweight design keeps students focused without discomfort</a:t>
            </a:r>
          </a:p>
          <a:p>
            <a:pPr marL="91440" indent="-91440">
              <a:spcAft>
                <a:spcPts val="400"/>
              </a:spcAft>
              <a:buFont typeface="Arial" panose="020B0604020202020204" pitchFamily="34" charset="0"/>
              <a:buChar char="•"/>
            </a:pPr>
            <a:r>
              <a:rPr lang="en-US" sz="1400" dirty="0">
                <a:latin typeface="Aktiv Grotesk Medium" panose="020B0504020202020204" pitchFamily="34" charset="0"/>
                <a:ea typeface="Aktiv Grotesk Medium" panose="020B0504020202020204" pitchFamily="34" charset="0"/>
                <a:cs typeface="Aktiv Grotesk Medium" panose="020B0504020202020204" pitchFamily="34" charset="0"/>
              </a:rPr>
              <a:t>Perfect for testing and limited use</a:t>
            </a:r>
          </a:p>
          <a:p>
            <a:pPr marL="91440" indent="-91440">
              <a:spcAft>
                <a:spcPts val="400"/>
              </a:spcAft>
              <a:buFont typeface="Arial" panose="020B0604020202020204" pitchFamily="34" charset="0"/>
              <a:buChar char="•"/>
            </a:pPr>
            <a:r>
              <a:rPr lang="en-US" sz="1400" dirty="0">
                <a:latin typeface="Aktiv Grotesk Medium" panose="020B0504020202020204" pitchFamily="34" charset="0"/>
                <a:ea typeface="Aktiv Grotesk Medium" panose="020B0504020202020204" pitchFamily="34" charset="0"/>
                <a:cs typeface="Aktiv Grotesk Medium" panose="020B0504020202020204" pitchFamily="34" charset="0"/>
              </a:rPr>
              <a:t>Compatible with a wide range of devices</a:t>
            </a:r>
          </a:p>
          <a:p>
            <a:pPr marL="91440" indent="-91440">
              <a:spcAft>
                <a:spcPts val="400"/>
              </a:spcAft>
              <a:buFont typeface="Arial" panose="020B0604020202020204" pitchFamily="34" charset="0"/>
              <a:buChar char="•"/>
            </a:pPr>
            <a:r>
              <a:rPr lang="en-US" sz="1400" dirty="0">
                <a:latin typeface="Aktiv Grotesk Medium" panose="020B0504020202020204" pitchFamily="34" charset="0"/>
                <a:ea typeface="Aktiv Grotesk Medium" panose="020B0504020202020204" pitchFamily="34" charset="0"/>
                <a:cs typeface="Aktiv Grotesk Medium" panose="020B0504020202020204" pitchFamily="34" charset="0"/>
              </a:rPr>
              <a:t>Budget-friendly</a:t>
            </a:r>
          </a:p>
        </p:txBody>
      </p:sp>
      <p:sp>
        <p:nvSpPr>
          <p:cNvPr id="13" name="Rectangle 12">
            <a:extLst>
              <a:ext uri="{FF2B5EF4-FFF2-40B4-BE49-F238E27FC236}">
                <a16:creationId xmlns:a16="http://schemas.microsoft.com/office/drawing/2014/main" id="{D1C1BCB1-46B9-B801-9298-16E3C314C101}"/>
              </a:ext>
            </a:extLst>
          </p:cNvPr>
          <p:cNvSpPr/>
          <p:nvPr/>
        </p:nvSpPr>
        <p:spPr>
          <a:xfrm>
            <a:off x="8478105" y="2551388"/>
            <a:ext cx="3326048"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04DD5E84-E753-8B4F-C4D6-3BD09671C141}"/>
              </a:ext>
            </a:extLst>
          </p:cNvPr>
          <p:cNvSpPr txBox="1"/>
          <p:nvPr/>
        </p:nvSpPr>
        <p:spPr>
          <a:xfrm>
            <a:off x="4994806" y="3332396"/>
            <a:ext cx="3060349" cy="2654573"/>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1100" b="1" dirty="0">
                <a:latin typeface="Aktiv Grotesk Light" panose="020B0404020202020204"/>
              </a:rPr>
              <a:t>Slim &amp; Sleek Design </a:t>
            </a:r>
            <a:r>
              <a:rPr lang="en-US" sz="1100" dirty="0">
                <a:latin typeface="Aktiv Grotesk Light" panose="020B0404020202020204"/>
              </a:rPr>
              <a:t>- Low-profile,  adjustable headband and soft foam ear cushions provide a secure fit for extended use.</a:t>
            </a:r>
          </a:p>
          <a:p>
            <a:pPr marL="137160" indent="-137160">
              <a:spcAft>
                <a:spcPts val="300"/>
              </a:spcAft>
              <a:buFont typeface="Arial" panose="020B0604020202020204" pitchFamily="34" charset="0"/>
              <a:buChar char="•"/>
            </a:pPr>
            <a:r>
              <a:rPr lang="en-US" sz="1100" b="1" dirty="0">
                <a:latin typeface="Aktiv Grotesk Light" panose="020B0404020202020204"/>
              </a:rPr>
              <a:t>Clear Stereo Sound </a:t>
            </a:r>
            <a:r>
              <a:rPr lang="en-US" sz="1100" dirty="0">
                <a:latin typeface="Aktiv Grotesk Light" panose="020B0404020202020204"/>
              </a:rPr>
              <a:t>- Delivers balanced audio for media, listening activities, music and more.</a:t>
            </a:r>
          </a:p>
          <a:p>
            <a:pPr marL="137160" indent="-137160">
              <a:spcAft>
                <a:spcPts val="300"/>
              </a:spcAft>
              <a:buFont typeface="Arial" panose="020B0604020202020204" pitchFamily="34" charset="0"/>
              <a:buChar char="•"/>
            </a:pPr>
            <a:r>
              <a:rPr lang="en-US" sz="1100" b="1" dirty="0">
                <a:latin typeface="Aktiv Grotesk Light" panose="020B0404020202020204"/>
              </a:rPr>
              <a:t>Budget-Friendly Headphone </a:t>
            </a:r>
            <a:r>
              <a:rPr lang="en-US" sz="1100" dirty="0">
                <a:latin typeface="Aktiv Grotesk Light" panose="020B0404020202020204"/>
              </a:rPr>
              <a:t>- Affordable solution for large-scale deployments in schools, libraries, testing centers and multimedia learning.</a:t>
            </a:r>
          </a:p>
          <a:p>
            <a:pPr marL="137160" indent="-137160">
              <a:spcAft>
                <a:spcPts val="300"/>
              </a:spcAft>
              <a:buFont typeface="Arial" panose="020B0604020202020204" pitchFamily="34" charset="0"/>
              <a:buChar char="•"/>
            </a:pPr>
            <a:r>
              <a:rPr lang="en-US" sz="1100" b="1" dirty="0">
                <a:latin typeface="Aktiv Grotesk Light" panose="020B0404020202020204"/>
              </a:rPr>
              <a:t>3.5mm Connectivity </a:t>
            </a:r>
            <a:r>
              <a:rPr lang="en-US" sz="1100" dirty="0">
                <a:latin typeface="Aktiv Grotesk Light" panose="020B0404020202020204"/>
              </a:rPr>
              <a:t>- Universal connection - no adapters or drivers needed.</a:t>
            </a:r>
          </a:p>
          <a:p>
            <a:pPr marL="137160" indent="-137160">
              <a:spcAft>
                <a:spcPts val="300"/>
              </a:spcAft>
              <a:buFont typeface="Arial" panose="020B0604020202020204" pitchFamily="34" charset="0"/>
              <a:buChar char="•"/>
            </a:pPr>
            <a:r>
              <a:rPr lang="en-US" sz="1100" b="1" dirty="0">
                <a:latin typeface="Aktiv Grotesk Light" panose="020B0404020202020204"/>
              </a:rPr>
              <a:t>Warranty</a:t>
            </a:r>
            <a:r>
              <a:rPr lang="en-US" sz="1100" dirty="0">
                <a:latin typeface="Aktiv Grotesk Light" panose="020B0404020202020204"/>
              </a:rPr>
              <a:t> – No Warranty.  Return of unused, in original packaging within 30-days</a:t>
            </a:r>
          </a:p>
          <a:p>
            <a:pPr marL="137160" indent="-137160">
              <a:spcAft>
                <a:spcPts val="300"/>
              </a:spcAft>
              <a:buFont typeface="Arial" panose="020B0604020202020204" pitchFamily="34" charset="0"/>
              <a:buChar char="•"/>
            </a:pPr>
            <a:endParaRPr lang="en-US" sz="1100" dirty="0">
              <a:latin typeface="Aktiv Grotesk Light" panose="020B0404020202020204"/>
            </a:endParaRPr>
          </a:p>
        </p:txBody>
      </p:sp>
      <p:sp>
        <p:nvSpPr>
          <p:cNvPr id="30" name="TextBox 29">
            <a:extLst>
              <a:ext uri="{FF2B5EF4-FFF2-40B4-BE49-F238E27FC236}">
                <a16:creationId xmlns:a16="http://schemas.microsoft.com/office/drawing/2014/main" id="{490BFB8B-7605-FA28-250B-0789C3D49BD2}"/>
              </a:ext>
            </a:extLst>
          </p:cNvPr>
          <p:cNvSpPr txBox="1"/>
          <p:nvPr/>
        </p:nvSpPr>
        <p:spPr>
          <a:xfrm>
            <a:off x="8479858" y="2662875"/>
            <a:ext cx="3322542" cy="461665"/>
          </a:xfrm>
          <a:prstGeom prst="rect">
            <a:avLst/>
          </a:prstGeom>
          <a:noFill/>
        </p:spPr>
        <p:txBody>
          <a:bodyPr wrap="square" rtlCol="0">
            <a:spAutoFit/>
          </a:bodyPr>
          <a:lstStyle/>
          <a:p>
            <a:pPr algn="ctr"/>
            <a:r>
              <a:rPr lang="en-US" sz="1200" dirty="0">
                <a:latin typeface="Aktiv Grotesk" panose="020B0504020202020204"/>
              </a:rPr>
              <a:t>A quality sound experience in a sleek, compact design</a:t>
            </a:r>
          </a:p>
        </p:txBody>
      </p:sp>
      <p:sp>
        <p:nvSpPr>
          <p:cNvPr id="31" name="Rectangle: Top Corners Rounded 30">
            <a:extLst>
              <a:ext uri="{FF2B5EF4-FFF2-40B4-BE49-F238E27FC236}">
                <a16:creationId xmlns:a16="http://schemas.microsoft.com/office/drawing/2014/main" id="{F825B7B8-6ABF-C001-7B2F-2FB6F3519A66}"/>
              </a:ext>
            </a:extLst>
          </p:cNvPr>
          <p:cNvSpPr/>
          <p:nvPr/>
        </p:nvSpPr>
        <p:spPr>
          <a:xfrm>
            <a:off x="8479858" y="2317747"/>
            <a:ext cx="3322542" cy="321146"/>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6FBB7E9D-F549-5353-EC79-28BDCB38A644}"/>
              </a:ext>
            </a:extLst>
          </p:cNvPr>
          <p:cNvSpPr txBox="1"/>
          <p:nvPr/>
        </p:nvSpPr>
        <p:spPr>
          <a:xfrm>
            <a:off x="9785904" y="2342820"/>
            <a:ext cx="710451" cy="307777"/>
          </a:xfrm>
          <a:prstGeom prst="rect">
            <a:avLst/>
          </a:prstGeom>
          <a:noFill/>
        </p:spPr>
        <p:txBody>
          <a:bodyPr wrap="none" rtlCol="0">
            <a:spAutoFit/>
          </a:bodyPr>
          <a:lstStyle/>
          <a:p>
            <a:r>
              <a:rPr lang="en-US" sz="1400" b="1" dirty="0">
                <a:solidFill>
                  <a:schemeClr val="bg1"/>
                </a:solidFill>
                <a:latin typeface="Aktiv Grotesk" panose="020B0504020202020204"/>
              </a:rPr>
              <a:t>AE-711</a:t>
            </a:r>
          </a:p>
        </p:txBody>
      </p:sp>
      <p:sp>
        <p:nvSpPr>
          <p:cNvPr id="33" name="Rectangle: Rounded Corners 32">
            <a:extLst>
              <a:ext uri="{FF2B5EF4-FFF2-40B4-BE49-F238E27FC236}">
                <a16:creationId xmlns:a16="http://schemas.microsoft.com/office/drawing/2014/main" id="{03C27A1E-51C6-7A09-9D2B-72BFEAD70214}"/>
              </a:ext>
            </a:extLst>
          </p:cNvPr>
          <p:cNvSpPr/>
          <p:nvPr/>
        </p:nvSpPr>
        <p:spPr>
          <a:xfrm>
            <a:off x="8478105" y="2314610"/>
            <a:ext cx="3326048" cy="4467659"/>
          </a:xfrm>
          <a:prstGeom prst="roundRect">
            <a:avLst>
              <a:gd name="adj" fmla="val 20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E06D7AC-637D-6118-444B-4139EDC2C7B0}"/>
              </a:ext>
            </a:extLst>
          </p:cNvPr>
          <p:cNvSpPr/>
          <p:nvPr/>
        </p:nvSpPr>
        <p:spPr>
          <a:xfrm>
            <a:off x="4813085" y="2551388"/>
            <a:ext cx="3326048"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Top Corners Rounded 34">
            <a:extLst>
              <a:ext uri="{FF2B5EF4-FFF2-40B4-BE49-F238E27FC236}">
                <a16:creationId xmlns:a16="http://schemas.microsoft.com/office/drawing/2014/main" id="{3080F6C2-513A-A539-E6AE-4FE77CF73D55}"/>
              </a:ext>
            </a:extLst>
          </p:cNvPr>
          <p:cNvSpPr/>
          <p:nvPr/>
        </p:nvSpPr>
        <p:spPr>
          <a:xfrm>
            <a:off x="4816451" y="2317747"/>
            <a:ext cx="3322542" cy="321146"/>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A7097006-03C4-6256-04B9-32E48D19592A}"/>
              </a:ext>
            </a:extLst>
          </p:cNvPr>
          <p:cNvSpPr/>
          <p:nvPr/>
        </p:nvSpPr>
        <p:spPr>
          <a:xfrm>
            <a:off x="4813085" y="2314610"/>
            <a:ext cx="3326048" cy="4467659"/>
          </a:xfrm>
          <a:prstGeom prst="roundRect">
            <a:avLst>
              <a:gd name="adj" fmla="val 20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8345294D-B919-A333-D8E1-7E33C46E7BEB}"/>
              </a:ext>
            </a:extLst>
          </p:cNvPr>
          <p:cNvSpPr txBox="1"/>
          <p:nvPr/>
        </p:nvSpPr>
        <p:spPr>
          <a:xfrm>
            <a:off x="6168182" y="2342820"/>
            <a:ext cx="619080" cy="307777"/>
          </a:xfrm>
          <a:prstGeom prst="rect">
            <a:avLst/>
          </a:prstGeom>
          <a:noFill/>
        </p:spPr>
        <p:txBody>
          <a:bodyPr wrap="none" rtlCol="0">
            <a:spAutoFit/>
          </a:bodyPr>
          <a:lstStyle/>
          <a:p>
            <a:r>
              <a:rPr lang="en-US" sz="1400" b="1" dirty="0">
                <a:solidFill>
                  <a:schemeClr val="bg1"/>
                </a:solidFill>
                <a:latin typeface="Aktiv Grotesk" panose="020B0504020202020204"/>
              </a:rPr>
              <a:t>AE-08</a:t>
            </a:r>
          </a:p>
        </p:txBody>
      </p:sp>
      <p:sp>
        <p:nvSpPr>
          <p:cNvPr id="38" name="TextBox 37">
            <a:extLst>
              <a:ext uri="{FF2B5EF4-FFF2-40B4-BE49-F238E27FC236}">
                <a16:creationId xmlns:a16="http://schemas.microsoft.com/office/drawing/2014/main" id="{7D63DA1C-B602-7C62-D8F8-48E7295E5770}"/>
              </a:ext>
            </a:extLst>
          </p:cNvPr>
          <p:cNvSpPr txBox="1"/>
          <p:nvPr/>
        </p:nvSpPr>
        <p:spPr>
          <a:xfrm>
            <a:off x="5006712" y="2654800"/>
            <a:ext cx="2897140" cy="461665"/>
          </a:xfrm>
          <a:prstGeom prst="rect">
            <a:avLst/>
          </a:prstGeom>
          <a:noFill/>
        </p:spPr>
        <p:txBody>
          <a:bodyPr wrap="none" rtlCol="0">
            <a:spAutoFit/>
          </a:bodyPr>
          <a:lstStyle/>
          <a:p>
            <a:pPr algn="ctr"/>
            <a:r>
              <a:rPr lang="en-US" sz="1200" dirty="0">
                <a:latin typeface="Aktiv Grotesk" panose="020B0504020202020204"/>
              </a:rPr>
              <a:t>A perfect blend of lightweight construction,</a:t>
            </a:r>
          </a:p>
          <a:p>
            <a:pPr algn="ctr"/>
            <a:r>
              <a:rPr lang="en-US" sz="1200" dirty="0">
                <a:latin typeface="Aktiv Grotesk" panose="020B0504020202020204"/>
              </a:rPr>
              <a:t>Comfort, and clear sound quality</a:t>
            </a:r>
          </a:p>
        </p:txBody>
      </p:sp>
      <p:pic>
        <p:nvPicPr>
          <p:cNvPr id="39" name="Picture 38" descr="A black headphones with a wire&#10;&#10;AI-generated content may be incorrect.">
            <a:extLst>
              <a:ext uri="{FF2B5EF4-FFF2-40B4-BE49-F238E27FC236}">
                <a16:creationId xmlns:a16="http://schemas.microsoft.com/office/drawing/2014/main" id="{0E2D6F87-77C0-FFE6-0725-A36461E9D4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30138" y="1184012"/>
            <a:ext cx="1050288" cy="1050288"/>
          </a:xfrm>
          <a:prstGeom prst="rect">
            <a:avLst/>
          </a:prstGeom>
        </p:spPr>
      </p:pic>
      <p:pic>
        <p:nvPicPr>
          <p:cNvPr id="40" name="Picture 39" descr="A close-up of a pair of headphones&#10;&#10;AI-generated content may be incorrect.">
            <a:extLst>
              <a:ext uri="{FF2B5EF4-FFF2-40B4-BE49-F238E27FC236}">
                <a16:creationId xmlns:a16="http://schemas.microsoft.com/office/drawing/2014/main" id="{91DE4D44-F6DE-64B9-4E20-1DA7FD148F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3879" y="1107004"/>
            <a:ext cx="1094501" cy="1094501"/>
          </a:xfrm>
          <a:prstGeom prst="rect">
            <a:avLst/>
          </a:prstGeom>
        </p:spPr>
      </p:pic>
      <p:sp>
        <p:nvSpPr>
          <p:cNvPr id="47" name="TextBox 46">
            <a:extLst>
              <a:ext uri="{FF2B5EF4-FFF2-40B4-BE49-F238E27FC236}">
                <a16:creationId xmlns:a16="http://schemas.microsoft.com/office/drawing/2014/main" id="{60D7B6C4-B880-2E3E-92CD-F08A01818437}"/>
              </a:ext>
            </a:extLst>
          </p:cNvPr>
          <p:cNvSpPr txBox="1"/>
          <p:nvPr/>
        </p:nvSpPr>
        <p:spPr>
          <a:xfrm>
            <a:off x="8478105" y="3328746"/>
            <a:ext cx="3060349" cy="2446824"/>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1100" b="1" dirty="0">
                <a:latin typeface="Aktiv Grotesk Light" panose="020B0404020202020204"/>
              </a:rPr>
              <a:t>Slim &amp; Sleek Design - </a:t>
            </a:r>
            <a:r>
              <a:rPr lang="en-US" sz="1100" dirty="0">
                <a:latin typeface="Aktiv Grotesk Light" panose="020B0404020202020204"/>
              </a:rPr>
              <a:t>Low-profile,  adjustable headband and soft vinyl ear cushions provide a secure fit for extended use.</a:t>
            </a:r>
          </a:p>
          <a:p>
            <a:pPr marL="137160" indent="-137160">
              <a:spcAft>
                <a:spcPts val="300"/>
              </a:spcAft>
              <a:buFont typeface="Arial" panose="020B0604020202020204" pitchFamily="34" charset="0"/>
              <a:buChar char="•"/>
            </a:pPr>
            <a:r>
              <a:rPr lang="en-US" sz="1100" b="1" dirty="0">
                <a:latin typeface="Aktiv Grotesk Light" panose="020B0404020202020204"/>
              </a:rPr>
              <a:t>Clear Stereo Sound </a:t>
            </a:r>
            <a:r>
              <a:rPr lang="en-US" sz="1100" dirty="0">
                <a:latin typeface="Aktiv Grotesk Light" panose="020B0404020202020204"/>
              </a:rPr>
              <a:t>- Delivers balanced audio for media, listening activities, music and more.</a:t>
            </a:r>
          </a:p>
          <a:p>
            <a:pPr marL="137160" indent="-137160">
              <a:spcAft>
                <a:spcPts val="300"/>
              </a:spcAft>
              <a:buFont typeface="Arial" panose="020B0604020202020204" pitchFamily="34" charset="0"/>
              <a:buChar char="•"/>
            </a:pPr>
            <a:r>
              <a:rPr lang="en-US" sz="1100" b="1" dirty="0">
                <a:latin typeface="Aktiv Grotesk Light" panose="020B0404020202020204"/>
              </a:rPr>
              <a:t>Cost-Effective and Easy to Clean - </a:t>
            </a:r>
            <a:r>
              <a:rPr lang="en-US" sz="1100" dirty="0">
                <a:latin typeface="Aktiv Grotesk Light" panose="020B0404020202020204"/>
              </a:rPr>
              <a:t>ideal for high-volume use in schools with wipeable vinyl earcups and a design built for bulk educational deployments.</a:t>
            </a:r>
          </a:p>
          <a:p>
            <a:pPr marL="137160" indent="-137160">
              <a:spcAft>
                <a:spcPts val="300"/>
              </a:spcAft>
              <a:buFont typeface="Arial" panose="020B0604020202020204" pitchFamily="34" charset="0"/>
              <a:buChar char="•"/>
            </a:pPr>
            <a:r>
              <a:rPr lang="en-US" sz="1100" b="1" dirty="0">
                <a:latin typeface="Aktiv Grotesk Light" panose="020B0404020202020204"/>
              </a:rPr>
              <a:t>3.5mm Connectivity </a:t>
            </a:r>
            <a:r>
              <a:rPr lang="en-US" sz="1100" dirty="0">
                <a:latin typeface="Aktiv Grotesk Light" panose="020B0404020202020204"/>
              </a:rPr>
              <a:t>- Universal connection - no adapters or drivers needed.</a:t>
            </a:r>
          </a:p>
          <a:p>
            <a:pPr marL="137160" indent="-137160">
              <a:spcAft>
                <a:spcPts val="300"/>
              </a:spcAft>
              <a:buFont typeface="Arial" panose="020B0604020202020204" pitchFamily="34" charset="0"/>
              <a:buChar char="•"/>
            </a:pPr>
            <a:r>
              <a:rPr lang="en-US" sz="1100" b="1" dirty="0">
                <a:latin typeface="Aktiv Grotesk Light" panose="020B0404020202020204"/>
              </a:rPr>
              <a:t>Warranty</a:t>
            </a:r>
            <a:r>
              <a:rPr lang="en-US" sz="1100" dirty="0">
                <a:latin typeface="Aktiv Grotesk Light" panose="020B0404020202020204"/>
              </a:rPr>
              <a:t> – No Warranty.  Return of unused, in original packaging within 30-days</a:t>
            </a:r>
          </a:p>
        </p:txBody>
      </p:sp>
      <p:sp>
        <p:nvSpPr>
          <p:cNvPr id="48" name="TextBox 47">
            <a:extLst>
              <a:ext uri="{FF2B5EF4-FFF2-40B4-BE49-F238E27FC236}">
                <a16:creationId xmlns:a16="http://schemas.microsoft.com/office/drawing/2014/main" id="{76360A75-EC81-D60B-80DE-0A1F686F3497}"/>
              </a:ext>
            </a:extLst>
          </p:cNvPr>
          <p:cNvSpPr txBox="1"/>
          <p:nvPr/>
        </p:nvSpPr>
        <p:spPr>
          <a:xfrm>
            <a:off x="10688219" y="1734875"/>
            <a:ext cx="845103" cy="430887"/>
          </a:xfrm>
          <a:prstGeom prst="rect">
            <a:avLst/>
          </a:prstGeom>
          <a:noFill/>
        </p:spPr>
        <p:txBody>
          <a:bodyPr wrap="none" rtlCol="0">
            <a:spAutoFit/>
          </a:bodyPr>
          <a:lstStyle/>
          <a:p>
            <a:pPr algn="ctr"/>
            <a:r>
              <a:rPr lang="en-US" sz="1100" dirty="0">
                <a:solidFill>
                  <a:schemeClr val="accent1"/>
                </a:solidFill>
                <a:latin typeface="Aktiv Grotesk" panose="020B0504020202020204"/>
              </a:rPr>
              <a:t>Vinyl </a:t>
            </a:r>
          </a:p>
          <a:p>
            <a:pPr algn="ctr"/>
            <a:r>
              <a:rPr lang="en-US" sz="1100" dirty="0">
                <a:solidFill>
                  <a:schemeClr val="accent1"/>
                </a:solidFill>
                <a:latin typeface="Aktiv Grotesk" panose="020B0504020202020204"/>
              </a:rPr>
              <a:t>ear cushion</a:t>
            </a:r>
          </a:p>
        </p:txBody>
      </p:sp>
      <p:sp>
        <p:nvSpPr>
          <p:cNvPr id="49" name="TextBox 48">
            <a:extLst>
              <a:ext uri="{FF2B5EF4-FFF2-40B4-BE49-F238E27FC236}">
                <a16:creationId xmlns:a16="http://schemas.microsoft.com/office/drawing/2014/main" id="{D936D217-1EBC-0A24-1FA8-3299BEA00865}"/>
              </a:ext>
            </a:extLst>
          </p:cNvPr>
          <p:cNvSpPr txBox="1"/>
          <p:nvPr/>
        </p:nvSpPr>
        <p:spPr>
          <a:xfrm>
            <a:off x="6980346" y="1734875"/>
            <a:ext cx="845103" cy="430887"/>
          </a:xfrm>
          <a:prstGeom prst="rect">
            <a:avLst/>
          </a:prstGeom>
          <a:noFill/>
        </p:spPr>
        <p:txBody>
          <a:bodyPr wrap="none" rtlCol="0">
            <a:spAutoFit/>
          </a:bodyPr>
          <a:lstStyle/>
          <a:p>
            <a:pPr algn="ctr"/>
            <a:r>
              <a:rPr lang="en-US" sz="1100" dirty="0">
                <a:solidFill>
                  <a:schemeClr val="accent1"/>
                </a:solidFill>
                <a:latin typeface="Aktiv Grotesk" panose="020B0504020202020204"/>
              </a:rPr>
              <a:t>Foam</a:t>
            </a:r>
          </a:p>
          <a:p>
            <a:pPr algn="ctr"/>
            <a:r>
              <a:rPr lang="en-US" sz="1100" dirty="0">
                <a:solidFill>
                  <a:schemeClr val="accent1"/>
                </a:solidFill>
                <a:latin typeface="Aktiv Grotesk" panose="020B0504020202020204"/>
              </a:rPr>
              <a:t>ear cushion</a:t>
            </a:r>
          </a:p>
        </p:txBody>
      </p:sp>
      <p:graphicFrame>
        <p:nvGraphicFramePr>
          <p:cNvPr id="2" name="Table 1">
            <a:extLst>
              <a:ext uri="{FF2B5EF4-FFF2-40B4-BE49-F238E27FC236}">
                <a16:creationId xmlns:a16="http://schemas.microsoft.com/office/drawing/2014/main" id="{0DB69801-9814-6741-8F81-904CF22B050D}"/>
              </a:ext>
            </a:extLst>
          </p:cNvPr>
          <p:cNvGraphicFramePr>
            <a:graphicFrameLocks noGrp="1"/>
          </p:cNvGraphicFramePr>
          <p:nvPr>
            <p:extLst>
              <p:ext uri="{D42A27DB-BD31-4B8C-83A1-F6EECF244321}">
                <p14:modId xmlns:p14="http://schemas.microsoft.com/office/powerpoint/2010/main" val="1270374257"/>
              </p:ext>
            </p:extLst>
          </p:nvPr>
        </p:nvGraphicFramePr>
        <p:xfrm>
          <a:off x="8774109" y="5913159"/>
          <a:ext cx="2734040" cy="731520"/>
        </p:xfrm>
        <a:graphic>
          <a:graphicData uri="http://schemas.openxmlformats.org/drawingml/2006/table">
            <a:tbl>
              <a:tblPr firstRow="1" bandRow="1">
                <a:tableStyleId>{5C22544A-7EE6-4342-B048-85BDC9FD1C3A}</a:tableStyleId>
              </a:tblPr>
              <a:tblGrid>
                <a:gridCol w="1351808">
                  <a:extLst>
                    <a:ext uri="{9D8B030D-6E8A-4147-A177-3AD203B41FA5}">
                      <a16:colId xmlns:a16="http://schemas.microsoft.com/office/drawing/2014/main" val="879981233"/>
                    </a:ext>
                  </a:extLst>
                </a:gridCol>
                <a:gridCol w="786809">
                  <a:extLst>
                    <a:ext uri="{9D8B030D-6E8A-4147-A177-3AD203B41FA5}">
                      <a16:colId xmlns:a16="http://schemas.microsoft.com/office/drawing/2014/main" val="4234362842"/>
                    </a:ext>
                  </a:extLst>
                </a:gridCol>
                <a:gridCol w="595423">
                  <a:extLst>
                    <a:ext uri="{9D8B030D-6E8A-4147-A177-3AD203B41FA5}">
                      <a16:colId xmlns:a16="http://schemas.microsoft.com/office/drawing/2014/main" val="578916702"/>
                    </a:ext>
                  </a:extLst>
                </a:gridCol>
              </a:tblGrid>
              <a:tr h="163420">
                <a:tc>
                  <a:txBody>
                    <a:bodyPr/>
                    <a:lstStyle/>
                    <a:p>
                      <a:r>
                        <a:rPr lang="en-US" sz="1000" dirty="0">
                          <a:latin typeface="Aktiv Grotesk" panose="020B0504020202020204"/>
                        </a:rPr>
                        <a:t>Item #</a:t>
                      </a:r>
                    </a:p>
                  </a:txBody>
                  <a:tcPr/>
                </a:tc>
                <a:tc>
                  <a:txBody>
                    <a:bodyPr/>
                    <a:lstStyle/>
                    <a:p>
                      <a:pPr algn="ctr"/>
                      <a:r>
                        <a:rPr lang="en-US" sz="1000" dirty="0">
                          <a:latin typeface="Aktiv Grotesk" panose="020B0504020202020204"/>
                        </a:rPr>
                        <a:t>Connection</a:t>
                      </a:r>
                    </a:p>
                  </a:txBody>
                  <a:tcPr/>
                </a:tc>
                <a:tc>
                  <a:txBody>
                    <a:bodyPr/>
                    <a:lstStyle/>
                    <a:p>
                      <a:pPr algn="ctr"/>
                      <a:r>
                        <a:rPr lang="en-US" sz="1000" dirty="0">
                          <a:latin typeface="Aktiv Grotesk" panose="020B0504020202020204"/>
                        </a:rPr>
                        <a:t>MSRP</a:t>
                      </a:r>
                    </a:p>
                  </a:txBody>
                  <a:tcPr/>
                </a:tc>
                <a:extLst>
                  <a:ext uri="{0D108BD9-81ED-4DB2-BD59-A6C34878D82A}">
                    <a16:rowId xmlns:a16="http://schemas.microsoft.com/office/drawing/2014/main" val="278687582"/>
                  </a:ext>
                </a:extLst>
              </a:tr>
              <a:tr h="0">
                <a:tc>
                  <a:txBody>
                    <a:bodyPr/>
                    <a:lstStyle/>
                    <a:p>
                      <a:r>
                        <a:rPr lang="en-US" sz="1000" dirty="0">
                          <a:latin typeface="Aktiv Grotesk" panose="020B0504020202020204"/>
                        </a:rPr>
                        <a:t>2AE711E35</a:t>
                      </a:r>
                    </a:p>
                  </a:txBody>
                  <a:tcPr/>
                </a:tc>
                <a:tc>
                  <a:txBody>
                    <a:bodyPr/>
                    <a:lstStyle/>
                    <a:p>
                      <a:pPr algn="ctr"/>
                      <a:r>
                        <a:rPr lang="en-US" sz="1000" dirty="0">
                          <a:latin typeface="Aktiv Grotesk" panose="020B0504020202020204"/>
                        </a:rPr>
                        <a:t>3.5mm</a:t>
                      </a:r>
                    </a:p>
                  </a:txBody>
                  <a:tcPr/>
                </a:tc>
                <a:tc>
                  <a:txBody>
                    <a:bodyPr/>
                    <a:lstStyle/>
                    <a:p>
                      <a:pPr algn="ctr"/>
                      <a:r>
                        <a:rPr lang="en-US" sz="1000" dirty="0">
                          <a:latin typeface="Aktiv Grotesk" panose="020B0504020202020204"/>
                        </a:rPr>
                        <a:t>$4.95</a:t>
                      </a:r>
                    </a:p>
                  </a:txBody>
                  <a:tcPr/>
                </a:tc>
                <a:extLst>
                  <a:ext uri="{0D108BD9-81ED-4DB2-BD59-A6C34878D82A}">
                    <a16:rowId xmlns:a16="http://schemas.microsoft.com/office/drawing/2014/main" val="3299990967"/>
                  </a:ext>
                </a:extLst>
              </a:tr>
              <a:tr h="0">
                <a:tc>
                  <a:txBody>
                    <a:bodyPr/>
                    <a:lstStyle/>
                    <a:p>
                      <a:r>
                        <a:rPr lang="en-US" sz="1000" dirty="0">
                          <a:latin typeface="Aktiv Grotesk" panose="020B0504020202020204"/>
                        </a:rPr>
                        <a:t>AHPP711USBC-01E</a:t>
                      </a:r>
                    </a:p>
                  </a:txBody>
                  <a:tcPr/>
                </a:tc>
                <a:tc>
                  <a:txBody>
                    <a:bodyPr/>
                    <a:lstStyle/>
                    <a:p>
                      <a:pPr algn="ctr"/>
                      <a:r>
                        <a:rPr lang="en-US" sz="1000" dirty="0">
                          <a:latin typeface="Aktiv Grotesk" panose="020B0504020202020204"/>
                        </a:rPr>
                        <a:t>USB-C</a:t>
                      </a:r>
                    </a:p>
                  </a:txBody>
                  <a:tcPr/>
                </a:tc>
                <a:tc>
                  <a:txBody>
                    <a:bodyPr/>
                    <a:lstStyle/>
                    <a:p>
                      <a:pPr algn="ctr"/>
                      <a:r>
                        <a:rPr lang="en-US" sz="1000" dirty="0">
                          <a:latin typeface="Aktiv Grotesk" panose="020B0504020202020204"/>
                        </a:rPr>
                        <a:t>$6.65</a:t>
                      </a:r>
                    </a:p>
                  </a:txBody>
                  <a:tcPr/>
                </a:tc>
                <a:extLst>
                  <a:ext uri="{0D108BD9-81ED-4DB2-BD59-A6C34878D82A}">
                    <a16:rowId xmlns:a16="http://schemas.microsoft.com/office/drawing/2014/main" val="1365960218"/>
                  </a:ext>
                </a:extLst>
              </a:tr>
            </a:tbl>
          </a:graphicData>
        </a:graphic>
      </p:graphicFrame>
      <p:graphicFrame>
        <p:nvGraphicFramePr>
          <p:cNvPr id="3" name="Table 2">
            <a:extLst>
              <a:ext uri="{FF2B5EF4-FFF2-40B4-BE49-F238E27FC236}">
                <a16:creationId xmlns:a16="http://schemas.microsoft.com/office/drawing/2014/main" id="{E8A8924C-7232-A3FC-6B1D-F6FD8FE79344}"/>
              </a:ext>
            </a:extLst>
          </p:cNvPr>
          <p:cNvGraphicFramePr>
            <a:graphicFrameLocks noGrp="1"/>
          </p:cNvGraphicFramePr>
          <p:nvPr>
            <p:extLst>
              <p:ext uri="{D42A27DB-BD31-4B8C-83A1-F6EECF244321}">
                <p14:modId xmlns:p14="http://schemas.microsoft.com/office/powerpoint/2010/main" val="2149187045"/>
              </p:ext>
            </p:extLst>
          </p:nvPr>
        </p:nvGraphicFramePr>
        <p:xfrm>
          <a:off x="5157960" y="5913159"/>
          <a:ext cx="2734040" cy="487680"/>
        </p:xfrm>
        <a:graphic>
          <a:graphicData uri="http://schemas.openxmlformats.org/drawingml/2006/table">
            <a:tbl>
              <a:tblPr firstRow="1" bandRow="1">
                <a:tableStyleId>{5C22544A-7EE6-4342-B048-85BDC9FD1C3A}</a:tableStyleId>
              </a:tblPr>
              <a:tblGrid>
                <a:gridCol w="1351808">
                  <a:extLst>
                    <a:ext uri="{9D8B030D-6E8A-4147-A177-3AD203B41FA5}">
                      <a16:colId xmlns:a16="http://schemas.microsoft.com/office/drawing/2014/main" val="879981233"/>
                    </a:ext>
                  </a:extLst>
                </a:gridCol>
                <a:gridCol w="786809">
                  <a:extLst>
                    <a:ext uri="{9D8B030D-6E8A-4147-A177-3AD203B41FA5}">
                      <a16:colId xmlns:a16="http://schemas.microsoft.com/office/drawing/2014/main" val="4234362842"/>
                    </a:ext>
                  </a:extLst>
                </a:gridCol>
                <a:gridCol w="595423">
                  <a:extLst>
                    <a:ext uri="{9D8B030D-6E8A-4147-A177-3AD203B41FA5}">
                      <a16:colId xmlns:a16="http://schemas.microsoft.com/office/drawing/2014/main" val="578916702"/>
                    </a:ext>
                  </a:extLst>
                </a:gridCol>
              </a:tblGrid>
              <a:tr h="163420">
                <a:tc>
                  <a:txBody>
                    <a:bodyPr/>
                    <a:lstStyle/>
                    <a:p>
                      <a:r>
                        <a:rPr lang="en-US" sz="1000" dirty="0">
                          <a:latin typeface="Aktiv Grotesk" panose="020B0504020202020204"/>
                        </a:rPr>
                        <a:t>Item #</a:t>
                      </a:r>
                    </a:p>
                  </a:txBody>
                  <a:tcPr/>
                </a:tc>
                <a:tc>
                  <a:txBody>
                    <a:bodyPr/>
                    <a:lstStyle/>
                    <a:p>
                      <a:pPr algn="ctr"/>
                      <a:r>
                        <a:rPr lang="en-US" sz="1000" dirty="0">
                          <a:latin typeface="Aktiv Grotesk" panose="020B0504020202020204"/>
                        </a:rPr>
                        <a:t>Connection</a:t>
                      </a:r>
                    </a:p>
                  </a:txBody>
                  <a:tcPr/>
                </a:tc>
                <a:tc>
                  <a:txBody>
                    <a:bodyPr/>
                    <a:lstStyle/>
                    <a:p>
                      <a:pPr algn="ctr"/>
                      <a:r>
                        <a:rPr lang="en-US" sz="1000" dirty="0">
                          <a:latin typeface="Aktiv Grotesk" panose="020B0504020202020204"/>
                        </a:rPr>
                        <a:t>MSRP</a:t>
                      </a:r>
                    </a:p>
                  </a:txBody>
                  <a:tcPr/>
                </a:tc>
                <a:extLst>
                  <a:ext uri="{0D108BD9-81ED-4DB2-BD59-A6C34878D82A}">
                    <a16:rowId xmlns:a16="http://schemas.microsoft.com/office/drawing/2014/main" val="278687582"/>
                  </a:ext>
                </a:extLst>
              </a:tr>
              <a:tr h="0">
                <a:tc>
                  <a:txBody>
                    <a:bodyPr/>
                    <a:lstStyle/>
                    <a:p>
                      <a:r>
                        <a:rPr lang="en-US" sz="1000" dirty="0">
                          <a:latin typeface="Aktiv Grotesk" panose="020B0504020202020204"/>
                        </a:rPr>
                        <a:t>2AE08STEREO32</a:t>
                      </a:r>
                    </a:p>
                  </a:txBody>
                  <a:tcPr/>
                </a:tc>
                <a:tc>
                  <a:txBody>
                    <a:bodyPr/>
                    <a:lstStyle/>
                    <a:p>
                      <a:pPr algn="ctr"/>
                      <a:r>
                        <a:rPr lang="en-US" sz="1000" dirty="0">
                          <a:latin typeface="Aktiv Grotesk" panose="020B0504020202020204"/>
                        </a:rPr>
                        <a:t>3.5mm</a:t>
                      </a:r>
                    </a:p>
                  </a:txBody>
                  <a:tcPr/>
                </a:tc>
                <a:tc>
                  <a:txBody>
                    <a:bodyPr/>
                    <a:lstStyle/>
                    <a:p>
                      <a:pPr algn="ctr"/>
                      <a:r>
                        <a:rPr lang="en-US" sz="1000" dirty="0">
                          <a:latin typeface="Aktiv Grotesk" panose="020B0504020202020204"/>
                        </a:rPr>
                        <a:t>$1.95</a:t>
                      </a:r>
                    </a:p>
                  </a:txBody>
                  <a:tcPr/>
                </a:tc>
                <a:extLst>
                  <a:ext uri="{0D108BD9-81ED-4DB2-BD59-A6C34878D82A}">
                    <a16:rowId xmlns:a16="http://schemas.microsoft.com/office/drawing/2014/main" val="3299990967"/>
                  </a:ext>
                </a:extLst>
              </a:tr>
            </a:tbl>
          </a:graphicData>
        </a:graphic>
      </p:graphicFrame>
    </p:spTree>
    <p:extLst>
      <p:ext uri="{BB962C8B-B14F-4D97-AF65-F5344CB8AC3E}">
        <p14:creationId xmlns:p14="http://schemas.microsoft.com/office/powerpoint/2010/main" val="2367703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C6221-2BF3-00FC-5277-23F5600CE21C}"/>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E2E867E4-A2BC-F9DC-69BD-823D01530530}"/>
              </a:ext>
            </a:extLst>
          </p:cNvPr>
          <p:cNvSpPr txBox="1">
            <a:spLocks/>
          </p:cNvSpPr>
          <p:nvPr/>
        </p:nvSpPr>
        <p:spPr>
          <a:xfrm>
            <a:off x="442031" y="222442"/>
            <a:ext cx="6891335" cy="6463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a:solidFill>
                  <a:schemeClr val="tx1"/>
                </a:solidFill>
                <a:latin typeface="Aktiv Grotesk Medium" panose="020B0504020202020204" pitchFamily="34" charset="0"/>
                <a:ea typeface="Aktiv Grotesk Medium" panose="020B0504020202020204" pitchFamily="34" charset="0"/>
                <a:cs typeface="Aktiv Grotesk Medium" panose="020B0504020202020204" pitchFamily="34" charset="0"/>
              </a:defRPr>
            </a:lvl1pPr>
          </a:lstStyle>
          <a:p>
            <a:r>
              <a:rPr lang="en-US" dirty="0">
                <a:solidFill>
                  <a:schemeClr val="accent1"/>
                </a:solidFill>
              </a:rPr>
              <a:t>AE-711 Economy Headphone (USB-C)</a:t>
            </a:r>
          </a:p>
        </p:txBody>
      </p:sp>
      <p:sp>
        <p:nvSpPr>
          <p:cNvPr id="7" name="TextBox 6">
            <a:extLst>
              <a:ext uri="{FF2B5EF4-FFF2-40B4-BE49-F238E27FC236}">
                <a16:creationId xmlns:a16="http://schemas.microsoft.com/office/drawing/2014/main" id="{A4DCF9D3-9DCF-5AC7-8D7A-4DB353A4FF84}"/>
              </a:ext>
            </a:extLst>
          </p:cNvPr>
          <p:cNvSpPr txBox="1"/>
          <p:nvPr/>
        </p:nvSpPr>
        <p:spPr>
          <a:xfrm>
            <a:off x="5354194" y="3042562"/>
            <a:ext cx="5210594" cy="1538883"/>
          </a:xfrm>
          <a:prstGeom prst="rect">
            <a:avLst/>
          </a:prstGeom>
          <a:noFill/>
        </p:spPr>
        <p:txBody>
          <a:bodyPr wrap="none" rtlCol="0">
            <a:spAutoFit/>
          </a:bodyPr>
          <a:lstStyle/>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Featherlight comfort – Super-light frame for all-day wear.</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Disposable headphone</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Durable – 5ft braided nylon cord.</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Universal compatibility – USB-C plug </a:t>
            </a:r>
          </a:p>
        </p:txBody>
      </p:sp>
      <p:sp>
        <p:nvSpPr>
          <p:cNvPr id="18" name="TextBox 17">
            <a:extLst>
              <a:ext uri="{FF2B5EF4-FFF2-40B4-BE49-F238E27FC236}">
                <a16:creationId xmlns:a16="http://schemas.microsoft.com/office/drawing/2014/main" id="{762EF44A-25B8-0C87-8C00-500EF0CAEF54}"/>
              </a:ext>
            </a:extLst>
          </p:cNvPr>
          <p:cNvSpPr txBox="1"/>
          <p:nvPr/>
        </p:nvSpPr>
        <p:spPr>
          <a:xfrm>
            <a:off x="1110201" y="5682692"/>
            <a:ext cx="2371803" cy="600164"/>
          </a:xfrm>
          <a:prstGeom prst="rect">
            <a:avLst/>
          </a:prstGeom>
          <a:noFill/>
        </p:spPr>
        <p:txBody>
          <a:bodyPr wrap="none" rtlCol="0">
            <a:spAutoFit/>
          </a:bodyPr>
          <a:lstStyle/>
          <a:p>
            <a:pPr algn="r">
              <a:spcAft>
                <a:spcPts val="600"/>
              </a:spcAft>
            </a:pPr>
            <a:r>
              <a:rPr lang="en-US" sz="1400" b="1" dirty="0">
                <a:latin typeface="Aktiv Grotesk" panose="020B0504020202020204"/>
              </a:rPr>
              <a:t>Item #:  </a:t>
            </a:r>
            <a:r>
              <a:rPr lang="en-US" sz="1400" dirty="0">
                <a:latin typeface="Aktiv Grotesk" panose="020B0504020202020204"/>
              </a:rPr>
              <a:t>AEPP711USBC-01E</a:t>
            </a:r>
          </a:p>
          <a:p>
            <a:pPr algn="r">
              <a:spcAft>
                <a:spcPts val="600"/>
              </a:spcAft>
            </a:pPr>
            <a:r>
              <a:rPr lang="en-US" sz="1400" b="1" dirty="0">
                <a:latin typeface="Aktiv Grotesk" panose="020B0504020202020204"/>
              </a:rPr>
              <a:t>Availability:     </a:t>
            </a:r>
            <a:r>
              <a:rPr lang="en-US" sz="1400" dirty="0">
                <a:latin typeface="Aktiv Grotesk" panose="020B0504020202020204"/>
              </a:rPr>
              <a:t>Late-June 2026</a:t>
            </a:r>
          </a:p>
        </p:txBody>
      </p:sp>
      <p:sp>
        <p:nvSpPr>
          <p:cNvPr id="2" name="TextBox 1">
            <a:extLst>
              <a:ext uri="{FF2B5EF4-FFF2-40B4-BE49-F238E27FC236}">
                <a16:creationId xmlns:a16="http://schemas.microsoft.com/office/drawing/2014/main" id="{824D8128-AE40-4D4B-A78B-ECA2BEC9808F}"/>
              </a:ext>
            </a:extLst>
          </p:cNvPr>
          <p:cNvSpPr txBox="1"/>
          <p:nvPr/>
        </p:nvSpPr>
        <p:spPr>
          <a:xfrm>
            <a:off x="1" y="1208594"/>
            <a:ext cx="12191999" cy="338554"/>
          </a:xfrm>
          <a:prstGeom prst="rect">
            <a:avLst/>
          </a:prstGeom>
          <a:solidFill>
            <a:srgbClr val="00B050"/>
          </a:solidFill>
        </p:spPr>
        <p:txBody>
          <a:bodyPr wrap="square" rtlCol="0">
            <a:spAutoFit/>
          </a:bodyPr>
          <a:lstStyle/>
          <a:p>
            <a:pPr algn="ctr"/>
            <a:r>
              <a:rPr lang="en-US" sz="1600" b="1" i="1" dirty="0">
                <a:solidFill>
                  <a:schemeClr val="bg1"/>
                </a:solidFill>
                <a:latin typeface="Aktiv Grotesk" panose="020B0504020202020204"/>
              </a:rPr>
              <a:t>Confidential – Under Embargo (Announcing June 2, 2026)</a:t>
            </a:r>
          </a:p>
        </p:txBody>
      </p:sp>
      <p:sp>
        <p:nvSpPr>
          <p:cNvPr id="20" name="TextBox 19">
            <a:extLst>
              <a:ext uri="{FF2B5EF4-FFF2-40B4-BE49-F238E27FC236}">
                <a16:creationId xmlns:a16="http://schemas.microsoft.com/office/drawing/2014/main" id="{F111CBE4-8249-1BC0-2A2D-775DAA09D7B7}"/>
              </a:ext>
            </a:extLst>
          </p:cNvPr>
          <p:cNvSpPr txBox="1"/>
          <p:nvPr/>
        </p:nvSpPr>
        <p:spPr>
          <a:xfrm>
            <a:off x="2985093" y="5682692"/>
            <a:ext cx="2465740" cy="600164"/>
          </a:xfrm>
          <a:prstGeom prst="rect">
            <a:avLst/>
          </a:prstGeom>
          <a:noFill/>
        </p:spPr>
        <p:txBody>
          <a:bodyPr wrap="none" rtlCol="0">
            <a:spAutoFit/>
          </a:bodyPr>
          <a:lstStyle/>
          <a:p>
            <a:pPr algn="r">
              <a:spcAft>
                <a:spcPts val="600"/>
              </a:spcAft>
            </a:pPr>
            <a:r>
              <a:rPr lang="en-US" sz="1400" b="1" dirty="0">
                <a:latin typeface="Aktiv Grotesk" panose="020B0504020202020204"/>
              </a:rPr>
              <a:t>MSRP:  </a:t>
            </a:r>
            <a:r>
              <a:rPr lang="en-US" sz="1400" dirty="0">
                <a:latin typeface="Aktiv Grotesk" panose="020B0504020202020204"/>
              </a:rPr>
              <a:t>$6.65</a:t>
            </a:r>
          </a:p>
          <a:p>
            <a:endParaRPr lang="en-US" sz="1400" dirty="0"/>
          </a:p>
        </p:txBody>
      </p:sp>
      <p:sp>
        <p:nvSpPr>
          <p:cNvPr id="21" name="Rectangle: Rounded Corners 20">
            <a:extLst>
              <a:ext uri="{FF2B5EF4-FFF2-40B4-BE49-F238E27FC236}">
                <a16:creationId xmlns:a16="http://schemas.microsoft.com/office/drawing/2014/main" id="{3205EE00-4483-C3F9-367B-38CFB763E778}"/>
              </a:ext>
            </a:extLst>
          </p:cNvPr>
          <p:cNvSpPr/>
          <p:nvPr/>
        </p:nvSpPr>
        <p:spPr>
          <a:xfrm>
            <a:off x="923544" y="5495544"/>
            <a:ext cx="4736592" cy="925812"/>
          </a:xfrm>
          <a:prstGeom prst="roundRect">
            <a:avLst>
              <a:gd name="adj" fmla="val 13704"/>
            </a:avLst>
          </a:prstGeom>
          <a:noFill/>
          <a:ln>
            <a:solidFill>
              <a:srgbClr val="009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C9736D1E-9D3D-ACB9-783E-A41190A04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340" y="1687813"/>
            <a:ext cx="3669087" cy="36690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B7B8523-DD52-CE8B-B38F-23CCB4E200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210" y="1785747"/>
            <a:ext cx="1134710" cy="1041446"/>
          </a:xfrm>
          <a:prstGeom prst="rect">
            <a:avLst/>
          </a:prstGeom>
        </p:spPr>
      </p:pic>
      <p:sp>
        <p:nvSpPr>
          <p:cNvPr id="5" name="TextBox 4">
            <a:extLst>
              <a:ext uri="{FF2B5EF4-FFF2-40B4-BE49-F238E27FC236}">
                <a16:creationId xmlns:a16="http://schemas.microsoft.com/office/drawing/2014/main" id="{6E5E6CCE-664C-527F-6DD9-E7BCA843140D}"/>
              </a:ext>
            </a:extLst>
          </p:cNvPr>
          <p:cNvSpPr txBox="1"/>
          <p:nvPr/>
        </p:nvSpPr>
        <p:spPr>
          <a:xfrm>
            <a:off x="3887698" y="2128463"/>
            <a:ext cx="7772400" cy="584775"/>
          </a:xfrm>
          <a:prstGeom prst="rect">
            <a:avLst/>
          </a:prstGeom>
          <a:noFill/>
        </p:spPr>
        <p:txBody>
          <a:bodyPr wrap="square" rtlCol="0">
            <a:spAutoFit/>
          </a:bodyPr>
          <a:lstStyle/>
          <a:p>
            <a:r>
              <a:rPr lang="en-US" sz="1600" dirty="0">
                <a:latin typeface="Aktiv Grotesk" panose="020B0504020202020204"/>
              </a:rPr>
              <a:t>Disposable healthcare headphones are single-use, cost-effective audio devices designed for patient hygiene, often used in hospitals, MRIs, and clinics to prevent cross-contamination.</a:t>
            </a:r>
          </a:p>
        </p:txBody>
      </p:sp>
    </p:spTree>
    <p:extLst>
      <p:ext uri="{BB962C8B-B14F-4D97-AF65-F5344CB8AC3E}">
        <p14:creationId xmlns:p14="http://schemas.microsoft.com/office/powerpoint/2010/main" val="1170606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D719D-B3EB-DFC3-3B54-869B70A623CB}"/>
            </a:ext>
          </a:extLst>
        </p:cNvPr>
        <p:cNvGrpSpPr/>
        <p:nvPr/>
      </p:nvGrpSpPr>
      <p:grpSpPr>
        <a:xfrm>
          <a:off x="0" y="0"/>
          <a:ext cx="0" cy="0"/>
          <a:chOff x="0" y="0"/>
          <a:chExt cx="0" cy="0"/>
        </a:xfrm>
      </p:grpSpPr>
      <p:sp>
        <p:nvSpPr>
          <p:cNvPr id="143" name="Rectangle: Rounded Corners 142">
            <a:extLst>
              <a:ext uri="{FF2B5EF4-FFF2-40B4-BE49-F238E27FC236}">
                <a16:creationId xmlns:a16="http://schemas.microsoft.com/office/drawing/2014/main" id="{E1657A72-B910-6C72-CA37-DF4ECA16CF19}"/>
              </a:ext>
            </a:extLst>
          </p:cNvPr>
          <p:cNvSpPr/>
          <p:nvPr/>
        </p:nvSpPr>
        <p:spPr>
          <a:xfrm>
            <a:off x="7540074" y="2186907"/>
            <a:ext cx="2040426" cy="4467659"/>
          </a:xfrm>
          <a:prstGeom prst="roundRect">
            <a:avLst>
              <a:gd name="adj" fmla="val 20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Rounded Corners 141">
            <a:extLst>
              <a:ext uri="{FF2B5EF4-FFF2-40B4-BE49-F238E27FC236}">
                <a16:creationId xmlns:a16="http://schemas.microsoft.com/office/drawing/2014/main" id="{69085A9E-F5C0-7F07-A0D0-09C5D1E08E9D}"/>
              </a:ext>
            </a:extLst>
          </p:cNvPr>
          <p:cNvSpPr/>
          <p:nvPr/>
        </p:nvSpPr>
        <p:spPr>
          <a:xfrm>
            <a:off x="9733384" y="2195473"/>
            <a:ext cx="2233784" cy="4467659"/>
          </a:xfrm>
          <a:prstGeom prst="roundRect">
            <a:avLst>
              <a:gd name="adj" fmla="val 2012"/>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B754A8C-8778-BF61-2839-758D3A3E3E29}"/>
              </a:ext>
            </a:extLst>
          </p:cNvPr>
          <p:cNvSpPr>
            <a:spLocks noGrp="1"/>
          </p:cNvSpPr>
          <p:nvPr>
            <p:ph type="title"/>
          </p:nvPr>
        </p:nvSpPr>
        <p:spPr/>
        <p:txBody>
          <a:bodyPr>
            <a:normAutofit fontScale="90000"/>
          </a:bodyPr>
          <a:lstStyle/>
          <a:p>
            <a:pPr>
              <a:spcAft>
                <a:spcPts val="600"/>
              </a:spcAft>
            </a:pPr>
            <a:r>
              <a:rPr lang="en-US" dirty="0"/>
              <a:t>Economy Series Earbuds</a:t>
            </a:r>
            <a:br>
              <a:rPr lang="en-US" dirty="0"/>
            </a:br>
            <a:r>
              <a:rPr lang="en-US" sz="2400" dirty="0">
                <a:solidFill>
                  <a:srgbClr val="009584"/>
                </a:solidFill>
                <a:latin typeface="Aktiv Grotesk" panose="020B0504020202020204"/>
                <a:ea typeface="Aptos" panose="020B0004020202020204" pitchFamily="34" charset="0"/>
                <a:cs typeface="Aptos" panose="020B0004020202020204" pitchFamily="34" charset="0"/>
              </a:rPr>
              <a:t>Affordable. Reliable. Ready for Learning.</a:t>
            </a:r>
            <a:br>
              <a:rPr lang="en-US" dirty="0"/>
            </a:br>
            <a:endParaRPr lang="en-US" dirty="0"/>
          </a:p>
        </p:txBody>
      </p:sp>
      <p:pic>
        <p:nvPicPr>
          <p:cNvPr id="11" name="Picture 10" descr="A close-up of a pair of earbuds&#10;&#10;AI-generated content may be incorrect.">
            <a:extLst>
              <a:ext uri="{FF2B5EF4-FFF2-40B4-BE49-F238E27FC236}">
                <a16:creationId xmlns:a16="http://schemas.microsoft.com/office/drawing/2014/main" id="{A60BC6B2-A277-F684-42BB-B5311170EA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2622" y="1377320"/>
            <a:ext cx="748937" cy="748937"/>
          </a:xfrm>
          <a:prstGeom prst="rect">
            <a:avLst/>
          </a:prstGeom>
        </p:spPr>
      </p:pic>
      <p:pic>
        <p:nvPicPr>
          <p:cNvPr id="13" name="Picture 12" descr="A close-up of a pair of black earbuds&#10;&#10;AI-generated content may be incorrect.">
            <a:extLst>
              <a:ext uri="{FF2B5EF4-FFF2-40B4-BE49-F238E27FC236}">
                <a16:creationId xmlns:a16="http://schemas.microsoft.com/office/drawing/2014/main" id="{93E7EC62-8836-73B8-4C44-204EA453E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98336" y="1390539"/>
            <a:ext cx="735718" cy="735718"/>
          </a:xfrm>
          <a:prstGeom prst="rect">
            <a:avLst/>
          </a:prstGeom>
        </p:spPr>
      </p:pic>
      <p:pic>
        <p:nvPicPr>
          <p:cNvPr id="14" name="Picture 13" descr="Close-up of a pair of black earbuds&#10;&#10;AI-generated content may be incorrect.">
            <a:extLst>
              <a:ext uri="{FF2B5EF4-FFF2-40B4-BE49-F238E27FC236}">
                <a16:creationId xmlns:a16="http://schemas.microsoft.com/office/drawing/2014/main" id="{4229711C-14F2-54C7-C263-6A4F386635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8044" y="1303942"/>
            <a:ext cx="822315" cy="822315"/>
          </a:xfrm>
          <a:prstGeom prst="rect">
            <a:avLst/>
          </a:prstGeom>
        </p:spPr>
      </p:pic>
      <p:sp>
        <p:nvSpPr>
          <p:cNvPr id="135" name="Rectangle: Top Corners Rounded 134">
            <a:extLst>
              <a:ext uri="{FF2B5EF4-FFF2-40B4-BE49-F238E27FC236}">
                <a16:creationId xmlns:a16="http://schemas.microsoft.com/office/drawing/2014/main" id="{73009610-ACF9-F8CB-7A90-0EDAF4DA31AC}"/>
              </a:ext>
            </a:extLst>
          </p:cNvPr>
          <p:cNvSpPr/>
          <p:nvPr/>
        </p:nvSpPr>
        <p:spPr>
          <a:xfrm rot="5400000">
            <a:off x="284662" y="2774228"/>
            <a:ext cx="2288178" cy="2857498"/>
          </a:xfrm>
          <a:prstGeom prst="round2SameRect">
            <a:avLst>
              <a:gd name="adj1" fmla="val 6642"/>
              <a:gd name="adj2" fmla="val 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TextBox 135">
            <a:extLst>
              <a:ext uri="{FF2B5EF4-FFF2-40B4-BE49-F238E27FC236}">
                <a16:creationId xmlns:a16="http://schemas.microsoft.com/office/drawing/2014/main" id="{D366DD6B-DFA2-8D80-54F1-DD2CBA534FBA}"/>
              </a:ext>
            </a:extLst>
          </p:cNvPr>
          <p:cNvSpPr txBox="1"/>
          <p:nvPr/>
        </p:nvSpPr>
        <p:spPr>
          <a:xfrm>
            <a:off x="119643" y="3137375"/>
            <a:ext cx="2633082" cy="2221121"/>
          </a:xfrm>
          <a:prstGeom prst="rect">
            <a:avLst/>
          </a:prstGeom>
          <a:noFill/>
        </p:spPr>
        <p:txBody>
          <a:bodyPr wrap="square" rtlCol="0">
            <a:spAutoFit/>
          </a:bodyPr>
          <a:lstStyle/>
          <a:p>
            <a:pPr>
              <a:spcAft>
                <a:spcPts val="600"/>
              </a:spcAft>
            </a:pPr>
            <a:r>
              <a:rPr lang="en-US" sz="1200" b="1" dirty="0">
                <a:solidFill>
                  <a:srgbClr val="009584"/>
                </a:solidFill>
                <a:latin typeface="Aktiv Grotesk Medium" panose="020B0504020202020204"/>
              </a:rPr>
              <a:t>Key Benefits:</a:t>
            </a:r>
          </a:p>
          <a:p>
            <a:pPr marL="91440" indent="-91440">
              <a:spcAft>
                <a:spcPts val="400"/>
              </a:spcAft>
              <a:buFont typeface="Arial" panose="020B0604020202020204" pitchFamily="34" charset="0"/>
              <a:buChar char="•"/>
            </a:pPr>
            <a:r>
              <a:rPr lang="en-US" sz="1200" dirty="0">
                <a:latin typeface="Aktiv Grotesk Medium" panose="020B0504020202020204" pitchFamily="34" charset="0"/>
                <a:ea typeface="Aktiv Grotesk Medium" panose="020B0504020202020204" pitchFamily="34" charset="0"/>
                <a:cs typeface="Aktiv Grotesk Medium" panose="020B0504020202020204" pitchFamily="34" charset="0"/>
              </a:rPr>
              <a:t>Lightweight and compact for easy use and storage</a:t>
            </a:r>
          </a:p>
          <a:p>
            <a:pPr marL="91440" indent="-91440">
              <a:spcAft>
                <a:spcPts val="400"/>
              </a:spcAft>
              <a:buFont typeface="Arial" panose="020B0604020202020204" pitchFamily="34" charset="0"/>
              <a:buChar char="•"/>
            </a:pPr>
            <a:r>
              <a:rPr lang="en-US" sz="1200" dirty="0">
                <a:latin typeface="Aktiv Grotesk Medium" panose="020B0504020202020204" pitchFamily="34" charset="0"/>
                <a:ea typeface="Aktiv Grotesk Medium" panose="020B0504020202020204" pitchFamily="34" charset="0"/>
                <a:cs typeface="Aktiv Grotesk Medium" panose="020B0504020202020204" pitchFamily="34" charset="0"/>
              </a:rPr>
              <a:t>Perfect for labs, interactive lessons, and everyday classroom activities</a:t>
            </a:r>
          </a:p>
          <a:p>
            <a:pPr marL="91440" indent="-91440">
              <a:spcAft>
                <a:spcPts val="400"/>
              </a:spcAft>
              <a:buFont typeface="Arial" panose="020B0604020202020204" pitchFamily="34" charset="0"/>
              <a:buChar char="•"/>
            </a:pPr>
            <a:r>
              <a:rPr lang="en-US" sz="1200" dirty="0">
                <a:latin typeface="Aktiv Grotesk Medium" panose="020B0504020202020204" pitchFamily="34" charset="0"/>
                <a:ea typeface="Aktiv Grotesk Medium" panose="020B0504020202020204" pitchFamily="34" charset="0"/>
                <a:cs typeface="Aktiv Grotesk Medium" panose="020B0504020202020204" pitchFamily="34" charset="0"/>
              </a:rPr>
              <a:t>Perfect for testing and limited use</a:t>
            </a:r>
          </a:p>
          <a:p>
            <a:pPr marL="91440" indent="-91440">
              <a:spcAft>
                <a:spcPts val="400"/>
              </a:spcAft>
              <a:buFont typeface="Arial" panose="020B0604020202020204" pitchFamily="34" charset="0"/>
              <a:buChar char="•"/>
            </a:pPr>
            <a:r>
              <a:rPr lang="en-US" sz="1200" dirty="0">
                <a:latin typeface="Aktiv Grotesk Medium" panose="020B0504020202020204" pitchFamily="34" charset="0"/>
                <a:ea typeface="Aktiv Grotesk Medium" panose="020B0504020202020204" pitchFamily="34" charset="0"/>
                <a:cs typeface="Aktiv Grotesk Medium" panose="020B0504020202020204" pitchFamily="34" charset="0"/>
              </a:rPr>
              <a:t>Compatible with a wide range of devices</a:t>
            </a:r>
          </a:p>
          <a:p>
            <a:pPr marL="91440" indent="-91440">
              <a:spcAft>
                <a:spcPts val="400"/>
              </a:spcAft>
              <a:buFont typeface="Arial" panose="020B0604020202020204" pitchFamily="34" charset="0"/>
              <a:buChar char="•"/>
            </a:pPr>
            <a:r>
              <a:rPr lang="en-US" sz="1200" dirty="0">
                <a:latin typeface="Aktiv Grotesk Medium" panose="020B0504020202020204" pitchFamily="34" charset="0"/>
                <a:ea typeface="Aktiv Grotesk Medium" panose="020B0504020202020204" pitchFamily="34" charset="0"/>
                <a:cs typeface="Aktiv Grotesk Medium" panose="020B0504020202020204" pitchFamily="34" charset="0"/>
              </a:rPr>
              <a:t>Earbuds with and without Microphone</a:t>
            </a:r>
          </a:p>
        </p:txBody>
      </p:sp>
      <p:sp>
        <p:nvSpPr>
          <p:cNvPr id="26" name="Rectangle 25">
            <a:extLst>
              <a:ext uri="{FF2B5EF4-FFF2-40B4-BE49-F238E27FC236}">
                <a16:creationId xmlns:a16="http://schemas.microsoft.com/office/drawing/2014/main" id="{88332D88-F138-F60B-58A1-82FD7A91BDEA}"/>
              </a:ext>
            </a:extLst>
          </p:cNvPr>
          <p:cNvSpPr/>
          <p:nvPr/>
        </p:nvSpPr>
        <p:spPr>
          <a:xfrm>
            <a:off x="3067313" y="2395681"/>
            <a:ext cx="2040426"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Top Corners Rounded 26">
            <a:extLst>
              <a:ext uri="{FF2B5EF4-FFF2-40B4-BE49-F238E27FC236}">
                <a16:creationId xmlns:a16="http://schemas.microsoft.com/office/drawing/2014/main" id="{83BA1790-3A60-D6D1-5847-B1FF774B6102}"/>
              </a:ext>
            </a:extLst>
          </p:cNvPr>
          <p:cNvSpPr/>
          <p:nvPr/>
        </p:nvSpPr>
        <p:spPr>
          <a:xfrm>
            <a:off x="3069066" y="2162040"/>
            <a:ext cx="2036920" cy="321146"/>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872C0682-9518-8C69-D113-A53C9A862876}"/>
              </a:ext>
            </a:extLst>
          </p:cNvPr>
          <p:cNvSpPr/>
          <p:nvPr/>
        </p:nvSpPr>
        <p:spPr>
          <a:xfrm>
            <a:off x="3062697" y="2158903"/>
            <a:ext cx="2040426" cy="4467659"/>
          </a:xfrm>
          <a:prstGeom prst="roundRect">
            <a:avLst>
              <a:gd name="adj" fmla="val 20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Aktiv Grotesk" panose="020B0504020202020204"/>
              </a:rPr>
              <a:t>O3</a:t>
            </a:r>
            <a:endParaRPr lang="en-US" dirty="0"/>
          </a:p>
        </p:txBody>
      </p:sp>
      <p:sp>
        <p:nvSpPr>
          <p:cNvPr id="33" name="TextBox 32">
            <a:extLst>
              <a:ext uri="{FF2B5EF4-FFF2-40B4-BE49-F238E27FC236}">
                <a16:creationId xmlns:a16="http://schemas.microsoft.com/office/drawing/2014/main" id="{6D36581B-91F8-AEED-8AC8-12B8D7D78EA0}"/>
              </a:ext>
            </a:extLst>
          </p:cNvPr>
          <p:cNvSpPr txBox="1"/>
          <p:nvPr/>
        </p:nvSpPr>
        <p:spPr>
          <a:xfrm>
            <a:off x="3804436" y="2194263"/>
            <a:ext cx="566181" cy="307777"/>
          </a:xfrm>
          <a:prstGeom prst="rect">
            <a:avLst/>
          </a:prstGeom>
          <a:noFill/>
        </p:spPr>
        <p:txBody>
          <a:bodyPr wrap="none" rtlCol="0">
            <a:spAutoFit/>
          </a:bodyPr>
          <a:lstStyle/>
          <a:p>
            <a:r>
              <a:rPr lang="en-US" sz="1400" b="1" dirty="0">
                <a:solidFill>
                  <a:schemeClr val="bg1"/>
                </a:solidFill>
                <a:latin typeface="Aktiv Grotesk" panose="020B0504020202020204"/>
              </a:rPr>
              <a:t>JS-75</a:t>
            </a:r>
          </a:p>
        </p:txBody>
      </p:sp>
      <p:sp>
        <p:nvSpPr>
          <p:cNvPr id="43" name="TextBox 42">
            <a:extLst>
              <a:ext uri="{FF2B5EF4-FFF2-40B4-BE49-F238E27FC236}">
                <a16:creationId xmlns:a16="http://schemas.microsoft.com/office/drawing/2014/main" id="{F8716DA9-9C8A-9CC3-508A-A4A497D45515}"/>
              </a:ext>
            </a:extLst>
          </p:cNvPr>
          <p:cNvSpPr txBox="1"/>
          <p:nvPr/>
        </p:nvSpPr>
        <p:spPr>
          <a:xfrm>
            <a:off x="3069066" y="2499093"/>
            <a:ext cx="2036920" cy="430887"/>
          </a:xfrm>
          <a:prstGeom prst="rect">
            <a:avLst/>
          </a:prstGeom>
          <a:noFill/>
        </p:spPr>
        <p:txBody>
          <a:bodyPr wrap="square" rtlCol="0">
            <a:spAutoFit/>
          </a:bodyPr>
          <a:lstStyle/>
          <a:p>
            <a:pPr algn="ctr"/>
            <a:r>
              <a:rPr lang="en-US" sz="1100" dirty="0">
                <a:latin typeface="Aktiv Grotesk" panose="020B0504020202020204"/>
              </a:rPr>
              <a:t>Plug in. Tune in. </a:t>
            </a:r>
          </a:p>
          <a:p>
            <a:pPr algn="ctr"/>
            <a:r>
              <a:rPr lang="en-US" sz="1100" dirty="0">
                <a:latin typeface="Aktiv Grotesk" panose="020B0504020202020204"/>
              </a:rPr>
              <a:t>Take on the day.</a:t>
            </a:r>
          </a:p>
        </p:txBody>
      </p:sp>
      <p:sp>
        <p:nvSpPr>
          <p:cNvPr id="62" name="TextBox 61">
            <a:extLst>
              <a:ext uri="{FF2B5EF4-FFF2-40B4-BE49-F238E27FC236}">
                <a16:creationId xmlns:a16="http://schemas.microsoft.com/office/drawing/2014/main" id="{4ED881AE-397F-CC2D-C176-83092740A3E5}"/>
              </a:ext>
            </a:extLst>
          </p:cNvPr>
          <p:cNvSpPr txBox="1"/>
          <p:nvPr/>
        </p:nvSpPr>
        <p:spPr>
          <a:xfrm>
            <a:off x="3040599" y="3169892"/>
            <a:ext cx="2093855" cy="2362185"/>
          </a:xfrm>
          <a:prstGeom prst="rect">
            <a:avLst/>
          </a:prstGeom>
          <a:noFill/>
        </p:spPr>
        <p:txBody>
          <a:bodyPr wrap="square" rtlCol="0">
            <a:spAutoFit/>
          </a:bodyPr>
          <a:lstStyle/>
          <a:p>
            <a:pPr marL="91440" indent="-91440">
              <a:spcAft>
                <a:spcPts val="300"/>
              </a:spcAft>
              <a:buFont typeface="Arial" panose="020B0604020202020204" pitchFamily="34" charset="0"/>
              <a:buChar char="•"/>
            </a:pPr>
            <a:r>
              <a:rPr lang="en-US" sz="900" b="1" dirty="0">
                <a:latin typeface="Aktiv Grotesk Light" panose="020B0404020202020204"/>
              </a:rPr>
              <a:t>Cost-Effective and Disposable Option - </a:t>
            </a:r>
            <a:r>
              <a:rPr lang="en-US" sz="900" dirty="0">
                <a:latin typeface="Aktiv Grotesk Light" panose="020B0404020202020204"/>
              </a:rPr>
              <a:t>Individually packaged and affordably priced for bulk distribution.</a:t>
            </a:r>
          </a:p>
          <a:p>
            <a:pPr marL="91440" indent="-91440">
              <a:spcAft>
                <a:spcPts val="300"/>
              </a:spcAft>
              <a:buFont typeface="Arial" panose="020B0604020202020204" pitchFamily="34" charset="0"/>
              <a:buChar char="•"/>
            </a:pPr>
            <a:r>
              <a:rPr lang="en-US" sz="900" b="1" dirty="0">
                <a:latin typeface="Aktiv Grotesk Light" panose="020B0404020202020204"/>
              </a:rPr>
              <a:t>Comfort that lasts- </a:t>
            </a:r>
            <a:r>
              <a:rPr lang="en-US" sz="900" dirty="0">
                <a:latin typeface="Aktiv Grotesk Light" panose="020B0404020202020204"/>
              </a:rPr>
              <a:t>Soft foam earpads rest gently on your ears for a secure, comfortable fit.</a:t>
            </a:r>
          </a:p>
          <a:p>
            <a:pPr marL="91440" indent="-91440">
              <a:spcAft>
                <a:spcPts val="300"/>
              </a:spcAft>
              <a:buFont typeface="Arial" panose="020B0604020202020204" pitchFamily="34" charset="0"/>
              <a:buChar char="•"/>
            </a:pPr>
            <a:r>
              <a:rPr lang="en-US" sz="900" b="1" dirty="0">
                <a:latin typeface="Aktiv Grotesk Light" panose="020B0404020202020204"/>
              </a:rPr>
              <a:t>On-ear design - </a:t>
            </a:r>
            <a:r>
              <a:rPr lang="en-US" sz="900" dirty="0">
                <a:latin typeface="Aktiv Grotesk Light" panose="020B0404020202020204"/>
              </a:rPr>
              <a:t>sits outside the ear canal for a comfortable fit that keeps users aware of their surroundings.</a:t>
            </a:r>
          </a:p>
          <a:p>
            <a:pPr marL="91440" indent="-91440">
              <a:spcAft>
                <a:spcPts val="300"/>
              </a:spcAft>
              <a:buFont typeface="Arial" panose="020B0604020202020204" pitchFamily="34" charset="0"/>
              <a:buChar char="•"/>
            </a:pPr>
            <a:r>
              <a:rPr lang="en-US" sz="900" b="1" dirty="0">
                <a:latin typeface="Aktiv Grotesk Light" panose="020B0404020202020204"/>
              </a:rPr>
              <a:t>3.5mm Connectivity </a:t>
            </a:r>
            <a:r>
              <a:rPr lang="en-US" sz="900" dirty="0">
                <a:latin typeface="Aktiv Grotesk Light" panose="020B0404020202020204"/>
              </a:rPr>
              <a:t>- Universal connection - no adapters or drivers needed.</a:t>
            </a:r>
          </a:p>
          <a:p>
            <a:pPr marL="91440" indent="-91440">
              <a:spcAft>
                <a:spcPts val="300"/>
              </a:spcAft>
              <a:buFont typeface="Arial" panose="020B0604020202020204" pitchFamily="34" charset="0"/>
              <a:buChar char="•"/>
            </a:pPr>
            <a:r>
              <a:rPr lang="en-US" sz="900" b="1" dirty="0">
                <a:latin typeface="Aktiv Grotesk Light" panose="020B0404020202020204"/>
              </a:rPr>
              <a:t>Warranty</a:t>
            </a:r>
            <a:r>
              <a:rPr lang="en-US" sz="900" dirty="0">
                <a:latin typeface="Aktiv Grotesk Light" panose="020B0404020202020204"/>
              </a:rPr>
              <a:t> - Return of unused, in original packaging within 30-days</a:t>
            </a:r>
          </a:p>
          <a:p>
            <a:pPr marL="91440" indent="-91440">
              <a:spcAft>
                <a:spcPts val="300"/>
              </a:spcAft>
              <a:buFont typeface="Arial" panose="020B0604020202020204" pitchFamily="34" charset="0"/>
              <a:buChar char="•"/>
            </a:pPr>
            <a:endParaRPr lang="en-US" sz="900" dirty="0">
              <a:latin typeface="Aktiv Grotesk Light" panose="020B0404020202020204"/>
            </a:endParaRPr>
          </a:p>
        </p:txBody>
      </p:sp>
      <p:sp>
        <p:nvSpPr>
          <p:cNvPr id="63" name="Rectangle 62">
            <a:extLst>
              <a:ext uri="{FF2B5EF4-FFF2-40B4-BE49-F238E27FC236}">
                <a16:creationId xmlns:a16="http://schemas.microsoft.com/office/drawing/2014/main" id="{A1E8DA9A-18D4-995E-BC94-CBC61E195169}"/>
              </a:ext>
            </a:extLst>
          </p:cNvPr>
          <p:cNvSpPr/>
          <p:nvPr/>
        </p:nvSpPr>
        <p:spPr>
          <a:xfrm>
            <a:off x="5313841" y="2410493"/>
            <a:ext cx="2040426"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Top Corners Rounded 63">
            <a:extLst>
              <a:ext uri="{FF2B5EF4-FFF2-40B4-BE49-F238E27FC236}">
                <a16:creationId xmlns:a16="http://schemas.microsoft.com/office/drawing/2014/main" id="{95306B36-620C-122F-2C95-41C6129C25CD}"/>
              </a:ext>
            </a:extLst>
          </p:cNvPr>
          <p:cNvSpPr/>
          <p:nvPr/>
        </p:nvSpPr>
        <p:spPr>
          <a:xfrm>
            <a:off x="5315594" y="2176852"/>
            <a:ext cx="2036920" cy="321146"/>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Rounded Corners 64">
            <a:extLst>
              <a:ext uri="{FF2B5EF4-FFF2-40B4-BE49-F238E27FC236}">
                <a16:creationId xmlns:a16="http://schemas.microsoft.com/office/drawing/2014/main" id="{0354A005-BD00-81A3-ED57-A97EB33C0E6F}"/>
              </a:ext>
            </a:extLst>
          </p:cNvPr>
          <p:cNvSpPr/>
          <p:nvPr/>
        </p:nvSpPr>
        <p:spPr>
          <a:xfrm>
            <a:off x="5313841" y="2173715"/>
            <a:ext cx="2040426" cy="4467659"/>
          </a:xfrm>
          <a:prstGeom prst="roundRect">
            <a:avLst>
              <a:gd name="adj" fmla="val 20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E4AC3674-5EAE-419A-3537-BC3CDE23D34B}"/>
              </a:ext>
            </a:extLst>
          </p:cNvPr>
          <p:cNvSpPr txBox="1"/>
          <p:nvPr/>
        </p:nvSpPr>
        <p:spPr>
          <a:xfrm>
            <a:off x="5978829" y="2200366"/>
            <a:ext cx="710451" cy="307777"/>
          </a:xfrm>
          <a:prstGeom prst="rect">
            <a:avLst/>
          </a:prstGeom>
          <a:noFill/>
        </p:spPr>
        <p:txBody>
          <a:bodyPr wrap="none" rtlCol="0">
            <a:spAutoFit/>
          </a:bodyPr>
          <a:lstStyle/>
          <a:p>
            <a:r>
              <a:rPr lang="en-US" sz="1400" b="1" dirty="0">
                <a:solidFill>
                  <a:schemeClr val="bg1"/>
                </a:solidFill>
                <a:latin typeface="Aktiv Grotesk" panose="020B0504020202020204"/>
              </a:rPr>
              <a:t>AE-205</a:t>
            </a:r>
          </a:p>
        </p:txBody>
      </p:sp>
      <p:sp>
        <p:nvSpPr>
          <p:cNvPr id="67" name="TextBox 66">
            <a:extLst>
              <a:ext uri="{FF2B5EF4-FFF2-40B4-BE49-F238E27FC236}">
                <a16:creationId xmlns:a16="http://schemas.microsoft.com/office/drawing/2014/main" id="{C9E24228-6A1F-FB9E-1266-560CF243C047}"/>
              </a:ext>
            </a:extLst>
          </p:cNvPr>
          <p:cNvSpPr txBox="1"/>
          <p:nvPr/>
        </p:nvSpPr>
        <p:spPr>
          <a:xfrm>
            <a:off x="5315594" y="2513905"/>
            <a:ext cx="2036920" cy="430887"/>
          </a:xfrm>
          <a:prstGeom prst="rect">
            <a:avLst/>
          </a:prstGeom>
          <a:noFill/>
        </p:spPr>
        <p:txBody>
          <a:bodyPr wrap="square" rtlCol="0">
            <a:spAutoFit/>
          </a:bodyPr>
          <a:lstStyle/>
          <a:p>
            <a:pPr algn="ctr"/>
            <a:r>
              <a:rPr lang="en-US" sz="1100" dirty="0">
                <a:latin typeface="Aktiv Grotesk" panose="020B0504020202020204"/>
              </a:rPr>
              <a:t>Snug fit. Easy comfort. Built for every classroom environment.</a:t>
            </a:r>
          </a:p>
        </p:txBody>
      </p:sp>
      <p:sp>
        <p:nvSpPr>
          <p:cNvPr id="69" name="TextBox 68">
            <a:extLst>
              <a:ext uri="{FF2B5EF4-FFF2-40B4-BE49-F238E27FC236}">
                <a16:creationId xmlns:a16="http://schemas.microsoft.com/office/drawing/2014/main" id="{C87CCBCE-8F41-64CC-0827-14F15AED4BE2}"/>
              </a:ext>
            </a:extLst>
          </p:cNvPr>
          <p:cNvSpPr txBox="1"/>
          <p:nvPr/>
        </p:nvSpPr>
        <p:spPr>
          <a:xfrm>
            <a:off x="5315594" y="3184704"/>
            <a:ext cx="2036921" cy="2362185"/>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900" b="1" dirty="0">
                <a:latin typeface="Aktiv Grotesk Light" panose="020B0404020202020204"/>
              </a:rPr>
              <a:t>Soft silicone tips - </a:t>
            </a:r>
            <a:r>
              <a:rPr lang="en-US" sz="900" dirty="0">
                <a:latin typeface="Aktiv Grotesk Light" panose="020B0404020202020204"/>
              </a:rPr>
              <a:t>comfortable, secure fit that reduces ambient noise and enhances audio clarity.</a:t>
            </a:r>
          </a:p>
          <a:p>
            <a:pPr marL="137160" indent="-137160">
              <a:spcAft>
                <a:spcPts val="300"/>
              </a:spcAft>
              <a:buFont typeface="Arial" panose="020B0604020202020204" pitchFamily="34" charset="0"/>
              <a:buChar char="•"/>
            </a:pPr>
            <a:r>
              <a:rPr lang="en-US" sz="900" b="1" dirty="0">
                <a:latin typeface="Aktiv Grotesk Light" panose="020B0404020202020204"/>
              </a:rPr>
              <a:t>Clear, Balanced Sound Quality - </a:t>
            </a:r>
            <a:r>
              <a:rPr lang="en-US" sz="900" dirty="0">
                <a:latin typeface="Aktiv Grotesk Light" panose="020B0404020202020204"/>
              </a:rPr>
              <a:t>These earbuds deliver crisp audio, ideal for everyday use.</a:t>
            </a:r>
            <a:endParaRPr lang="en-US" sz="900" b="1" dirty="0">
              <a:latin typeface="Aktiv Grotesk Light" panose="020B0404020202020204"/>
            </a:endParaRPr>
          </a:p>
          <a:p>
            <a:pPr marL="137160" indent="-137160">
              <a:spcAft>
                <a:spcPts val="300"/>
              </a:spcAft>
              <a:buFont typeface="Arial" panose="020B0604020202020204" pitchFamily="34" charset="0"/>
              <a:buChar char="•"/>
            </a:pPr>
            <a:r>
              <a:rPr lang="en-US" sz="900" b="1" dirty="0">
                <a:latin typeface="Aktiv Grotesk Light" panose="020B0404020202020204"/>
              </a:rPr>
              <a:t>Budget-Friendly and Bulk-Ready - </a:t>
            </a:r>
            <a:r>
              <a:rPr lang="en-US" sz="900" dirty="0">
                <a:latin typeface="Aktiv Grotesk Light" panose="020B0404020202020204"/>
              </a:rPr>
              <a:t>offer reliable performance at an affordable price.</a:t>
            </a:r>
          </a:p>
          <a:p>
            <a:pPr marL="137160" indent="-137160">
              <a:spcAft>
                <a:spcPts val="300"/>
              </a:spcAft>
              <a:buFont typeface="Arial" panose="020B0604020202020204" pitchFamily="34" charset="0"/>
              <a:buChar char="•"/>
            </a:pPr>
            <a:r>
              <a:rPr lang="en-US" sz="900" b="1" dirty="0">
                <a:latin typeface="Aktiv Grotesk Light" panose="020B0404020202020204"/>
              </a:rPr>
              <a:t>3.5mm Connectivity </a:t>
            </a:r>
            <a:r>
              <a:rPr lang="en-US" sz="900" dirty="0">
                <a:latin typeface="Aktiv Grotesk Light" panose="020B0404020202020204"/>
              </a:rPr>
              <a:t>- Universal connection - no adapters or drivers needed.</a:t>
            </a:r>
          </a:p>
          <a:p>
            <a:pPr marL="137160" indent="-137160">
              <a:spcAft>
                <a:spcPts val="300"/>
              </a:spcAft>
              <a:buFont typeface="Arial" panose="020B0604020202020204" pitchFamily="34" charset="0"/>
              <a:buChar char="•"/>
            </a:pPr>
            <a:r>
              <a:rPr lang="en-US" sz="900" b="1" dirty="0">
                <a:latin typeface="Aktiv Grotesk Light" panose="020B0404020202020204"/>
              </a:rPr>
              <a:t>Warranty</a:t>
            </a:r>
            <a:r>
              <a:rPr lang="en-US" sz="900" dirty="0">
                <a:latin typeface="Aktiv Grotesk Light" panose="020B0404020202020204"/>
              </a:rPr>
              <a:t> - Return of unused, in original packaging within 30-days</a:t>
            </a:r>
          </a:p>
          <a:p>
            <a:pPr marL="137160" indent="-137160">
              <a:spcAft>
                <a:spcPts val="300"/>
              </a:spcAft>
              <a:buFont typeface="Arial" panose="020B0604020202020204" pitchFamily="34" charset="0"/>
              <a:buChar char="•"/>
            </a:pPr>
            <a:endParaRPr lang="en-US" sz="900" dirty="0">
              <a:latin typeface="Aktiv Grotesk Light" panose="020B0404020202020204"/>
            </a:endParaRPr>
          </a:p>
        </p:txBody>
      </p:sp>
      <p:sp>
        <p:nvSpPr>
          <p:cNvPr id="70" name="Rectangle 69">
            <a:extLst>
              <a:ext uri="{FF2B5EF4-FFF2-40B4-BE49-F238E27FC236}">
                <a16:creationId xmlns:a16="http://schemas.microsoft.com/office/drawing/2014/main" id="{AD6DAB1D-2E12-76BD-91B4-03E62E477F1A}"/>
              </a:ext>
            </a:extLst>
          </p:cNvPr>
          <p:cNvSpPr/>
          <p:nvPr/>
        </p:nvSpPr>
        <p:spPr>
          <a:xfrm>
            <a:off x="7540074" y="2410629"/>
            <a:ext cx="2040426"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Top Corners Rounded 70">
            <a:extLst>
              <a:ext uri="{FF2B5EF4-FFF2-40B4-BE49-F238E27FC236}">
                <a16:creationId xmlns:a16="http://schemas.microsoft.com/office/drawing/2014/main" id="{6EB3D3E6-5021-5720-8F85-ED4BA79FD72B}"/>
              </a:ext>
            </a:extLst>
          </p:cNvPr>
          <p:cNvSpPr/>
          <p:nvPr/>
        </p:nvSpPr>
        <p:spPr>
          <a:xfrm>
            <a:off x="7541827" y="2176988"/>
            <a:ext cx="2036920" cy="321146"/>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Rounded Corners 71">
            <a:extLst>
              <a:ext uri="{FF2B5EF4-FFF2-40B4-BE49-F238E27FC236}">
                <a16:creationId xmlns:a16="http://schemas.microsoft.com/office/drawing/2014/main" id="{004C7EC8-9800-6046-852F-071A453F6FE4}"/>
              </a:ext>
            </a:extLst>
          </p:cNvPr>
          <p:cNvSpPr/>
          <p:nvPr/>
        </p:nvSpPr>
        <p:spPr>
          <a:xfrm>
            <a:off x="7540074" y="2173851"/>
            <a:ext cx="2040426" cy="4467659"/>
          </a:xfrm>
          <a:prstGeom prst="roundRect">
            <a:avLst>
              <a:gd name="adj" fmla="val 20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1E678D27-890D-46A6-C0F9-0E7943008032}"/>
              </a:ext>
            </a:extLst>
          </p:cNvPr>
          <p:cNvSpPr txBox="1"/>
          <p:nvPr/>
        </p:nvSpPr>
        <p:spPr>
          <a:xfrm>
            <a:off x="8205062" y="2200502"/>
            <a:ext cx="710451" cy="307777"/>
          </a:xfrm>
          <a:prstGeom prst="rect">
            <a:avLst/>
          </a:prstGeom>
          <a:noFill/>
        </p:spPr>
        <p:txBody>
          <a:bodyPr wrap="none" rtlCol="0">
            <a:spAutoFit/>
          </a:bodyPr>
          <a:lstStyle/>
          <a:p>
            <a:r>
              <a:rPr lang="en-US" sz="1400" b="1" dirty="0">
                <a:solidFill>
                  <a:schemeClr val="bg1"/>
                </a:solidFill>
                <a:latin typeface="Aktiv Grotesk" panose="020B0504020202020204"/>
              </a:rPr>
              <a:t>AE-215</a:t>
            </a:r>
          </a:p>
        </p:txBody>
      </p:sp>
      <p:sp>
        <p:nvSpPr>
          <p:cNvPr id="74" name="TextBox 73">
            <a:extLst>
              <a:ext uri="{FF2B5EF4-FFF2-40B4-BE49-F238E27FC236}">
                <a16:creationId xmlns:a16="http://schemas.microsoft.com/office/drawing/2014/main" id="{216E7512-3165-DC19-D8F9-10E0CBBF0A7F}"/>
              </a:ext>
            </a:extLst>
          </p:cNvPr>
          <p:cNvSpPr txBox="1"/>
          <p:nvPr/>
        </p:nvSpPr>
        <p:spPr>
          <a:xfrm>
            <a:off x="7541827" y="2514041"/>
            <a:ext cx="2036920" cy="430887"/>
          </a:xfrm>
          <a:prstGeom prst="rect">
            <a:avLst/>
          </a:prstGeom>
          <a:noFill/>
        </p:spPr>
        <p:txBody>
          <a:bodyPr wrap="square" rtlCol="0">
            <a:spAutoFit/>
          </a:bodyPr>
          <a:lstStyle/>
          <a:p>
            <a:pPr algn="ctr"/>
            <a:r>
              <a:rPr lang="en-US" sz="1100" dirty="0">
                <a:latin typeface="Aktiv Grotesk" panose="020B0504020202020204"/>
              </a:rPr>
              <a:t>Secure fit. Comfortable Wear. Ready for any classroom.</a:t>
            </a:r>
          </a:p>
        </p:txBody>
      </p:sp>
      <p:sp>
        <p:nvSpPr>
          <p:cNvPr id="77" name="Rectangle 76">
            <a:extLst>
              <a:ext uri="{FF2B5EF4-FFF2-40B4-BE49-F238E27FC236}">
                <a16:creationId xmlns:a16="http://schemas.microsoft.com/office/drawing/2014/main" id="{C73D45EB-7C73-2C4D-5B18-9E5C7A23B721}"/>
              </a:ext>
            </a:extLst>
          </p:cNvPr>
          <p:cNvSpPr/>
          <p:nvPr/>
        </p:nvSpPr>
        <p:spPr>
          <a:xfrm>
            <a:off x="9733383" y="2419195"/>
            <a:ext cx="2233783" cy="63969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Top Corners Rounded 77">
            <a:extLst>
              <a:ext uri="{FF2B5EF4-FFF2-40B4-BE49-F238E27FC236}">
                <a16:creationId xmlns:a16="http://schemas.microsoft.com/office/drawing/2014/main" id="{511B8198-D8A7-695D-0760-35ACB3120423}"/>
              </a:ext>
            </a:extLst>
          </p:cNvPr>
          <p:cNvSpPr/>
          <p:nvPr/>
        </p:nvSpPr>
        <p:spPr>
          <a:xfrm>
            <a:off x="9735136" y="2185554"/>
            <a:ext cx="2232029" cy="321146"/>
          </a:xfrm>
          <a:prstGeom prst="round2SameRect">
            <a:avLst/>
          </a:prstGeom>
          <a:solidFill>
            <a:srgbClr val="0095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Rounded Corners 78">
            <a:extLst>
              <a:ext uri="{FF2B5EF4-FFF2-40B4-BE49-F238E27FC236}">
                <a16:creationId xmlns:a16="http://schemas.microsoft.com/office/drawing/2014/main" id="{66BDC499-9EAD-FD49-4E07-D473F0BB980C}"/>
              </a:ext>
            </a:extLst>
          </p:cNvPr>
          <p:cNvSpPr/>
          <p:nvPr/>
        </p:nvSpPr>
        <p:spPr>
          <a:xfrm>
            <a:off x="9733384" y="2182417"/>
            <a:ext cx="2233784" cy="4467659"/>
          </a:xfrm>
          <a:prstGeom prst="roundRect">
            <a:avLst>
              <a:gd name="adj" fmla="val 2012"/>
            </a:avLst>
          </a:prstGeom>
          <a:no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30CF090B-D727-FB54-E940-F4BAE5311496}"/>
              </a:ext>
            </a:extLst>
          </p:cNvPr>
          <p:cNvSpPr txBox="1"/>
          <p:nvPr/>
        </p:nvSpPr>
        <p:spPr>
          <a:xfrm>
            <a:off x="10411196" y="2209068"/>
            <a:ext cx="684803" cy="307777"/>
          </a:xfrm>
          <a:prstGeom prst="rect">
            <a:avLst/>
          </a:prstGeom>
          <a:noFill/>
        </p:spPr>
        <p:txBody>
          <a:bodyPr wrap="none" rtlCol="0">
            <a:spAutoFit/>
          </a:bodyPr>
          <a:lstStyle/>
          <a:p>
            <a:r>
              <a:rPr lang="en-US" sz="1400" b="1" dirty="0">
                <a:solidFill>
                  <a:schemeClr val="bg1"/>
                </a:solidFill>
                <a:latin typeface="Aktiv Grotesk" panose="020B0504020202020204"/>
              </a:rPr>
              <a:t>AE-1M</a:t>
            </a:r>
          </a:p>
        </p:txBody>
      </p:sp>
      <p:sp>
        <p:nvSpPr>
          <p:cNvPr id="83" name="TextBox 82">
            <a:extLst>
              <a:ext uri="{FF2B5EF4-FFF2-40B4-BE49-F238E27FC236}">
                <a16:creationId xmlns:a16="http://schemas.microsoft.com/office/drawing/2014/main" id="{32C75A33-DEED-8864-F17F-F17EF4612766}"/>
              </a:ext>
            </a:extLst>
          </p:cNvPr>
          <p:cNvSpPr txBox="1"/>
          <p:nvPr/>
        </p:nvSpPr>
        <p:spPr>
          <a:xfrm>
            <a:off x="9680931" y="2494042"/>
            <a:ext cx="2344438" cy="430887"/>
          </a:xfrm>
          <a:prstGeom prst="rect">
            <a:avLst/>
          </a:prstGeom>
          <a:noFill/>
        </p:spPr>
        <p:txBody>
          <a:bodyPr wrap="square" rtlCol="0">
            <a:spAutoFit/>
          </a:bodyPr>
          <a:lstStyle/>
          <a:p>
            <a:pPr algn="ctr"/>
            <a:r>
              <a:rPr lang="en-US" sz="1100" dirty="0">
                <a:latin typeface="Aktiv Grotesk" panose="020B0504020202020204"/>
              </a:rPr>
              <a:t>Stay connected - anywhere, anytime. Your all-in-one audio solution</a:t>
            </a:r>
          </a:p>
        </p:txBody>
      </p:sp>
      <p:sp>
        <p:nvSpPr>
          <p:cNvPr id="99" name="TextBox 98">
            <a:extLst>
              <a:ext uri="{FF2B5EF4-FFF2-40B4-BE49-F238E27FC236}">
                <a16:creationId xmlns:a16="http://schemas.microsoft.com/office/drawing/2014/main" id="{EDC2DB48-B62C-98BC-BADC-3B1B7311ACEE}"/>
              </a:ext>
            </a:extLst>
          </p:cNvPr>
          <p:cNvSpPr txBox="1"/>
          <p:nvPr/>
        </p:nvSpPr>
        <p:spPr>
          <a:xfrm>
            <a:off x="9692910" y="3193406"/>
            <a:ext cx="2121374" cy="2362185"/>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900" b="1" dirty="0">
                <a:latin typeface="Aktiv Grotesk Light" panose="020B0404020202020204"/>
              </a:rPr>
              <a:t>In-Line Microphone - </a:t>
            </a:r>
            <a:r>
              <a:rPr lang="en-US" sz="900" dirty="0">
                <a:latin typeface="Aktiv Grotesk Light" panose="020B0404020202020204"/>
              </a:rPr>
              <a:t>Features a built-in omnidirectional mic for clear voice capture.</a:t>
            </a:r>
          </a:p>
          <a:p>
            <a:pPr marL="137160" indent="-137160">
              <a:spcAft>
                <a:spcPts val="300"/>
              </a:spcAft>
              <a:buFont typeface="Arial" panose="020B0604020202020204" pitchFamily="34" charset="0"/>
              <a:buChar char="•"/>
            </a:pPr>
            <a:r>
              <a:rPr lang="en-US" sz="900" b="1" dirty="0">
                <a:latin typeface="Aktiv Grotesk Light" panose="020B0404020202020204"/>
              </a:rPr>
              <a:t>On-ear design - </a:t>
            </a:r>
            <a:r>
              <a:rPr lang="en-US" sz="900" dirty="0">
                <a:latin typeface="Aktiv Grotesk Light" panose="020B0404020202020204"/>
              </a:rPr>
              <a:t>sits outside the ear canal for a comfortable fit that keeps users aware of their surroundings.</a:t>
            </a:r>
          </a:p>
          <a:p>
            <a:pPr marL="137160" indent="-137160">
              <a:spcAft>
                <a:spcPts val="300"/>
              </a:spcAft>
              <a:buFont typeface="Arial" panose="020B0604020202020204" pitchFamily="34" charset="0"/>
              <a:buChar char="•"/>
            </a:pPr>
            <a:r>
              <a:rPr lang="en-US" sz="900" b="1" dirty="0">
                <a:latin typeface="Aktiv Grotesk Light" panose="020B0404020202020204"/>
              </a:rPr>
              <a:t>Cost-Effective and Disposable Option  </a:t>
            </a:r>
            <a:r>
              <a:rPr lang="en-US" sz="900" dirty="0">
                <a:latin typeface="Aktiv Grotesk Light" panose="020B0404020202020204"/>
              </a:rPr>
              <a:t>Individually packaged and affordably priced for bulk distribution.</a:t>
            </a:r>
          </a:p>
          <a:p>
            <a:pPr marL="137160" indent="-137160">
              <a:spcAft>
                <a:spcPts val="300"/>
              </a:spcAft>
              <a:buFont typeface="Arial" panose="020B0604020202020204" pitchFamily="34" charset="0"/>
              <a:buChar char="•"/>
            </a:pPr>
            <a:r>
              <a:rPr lang="en-US" sz="900" b="1" dirty="0">
                <a:latin typeface="Aktiv Grotesk Light" panose="020B0404020202020204"/>
              </a:rPr>
              <a:t>3.5mm or USB-C Connectivity </a:t>
            </a:r>
            <a:r>
              <a:rPr lang="en-US" sz="900" dirty="0">
                <a:latin typeface="Aktiv Grotesk Light" panose="020B0404020202020204"/>
              </a:rPr>
              <a:t>- Universal connection - no adapters or drivers needed.</a:t>
            </a:r>
          </a:p>
          <a:p>
            <a:pPr marL="137160" indent="-137160">
              <a:spcAft>
                <a:spcPts val="300"/>
              </a:spcAft>
              <a:buFont typeface="Arial" panose="020B0604020202020204" pitchFamily="34" charset="0"/>
              <a:buChar char="•"/>
            </a:pPr>
            <a:r>
              <a:rPr lang="en-US" sz="900" b="1" dirty="0">
                <a:latin typeface="Aktiv Grotesk Light" panose="020B0404020202020204"/>
              </a:rPr>
              <a:t>Warranty</a:t>
            </a:r>
            <a:r>
              <a:rPr lang="en-US" sz="900" dirty="0">
                <a:latin typeface="Aktiv Grotesk Light" panose="020B0404020202020204"/>
              </a:rPr>
              <a:t> - Return of unused, in original packaging within 30-days</a:t>
            </a:r>
          </a:p>
          <a:p>
            <a:pPr marL="137160" indent="-137160">
              <a:spcAft>
                <a:spcPts val="300"/>
              </a:spcAft>
              <a:buFont typeface="Arial" panose="020B0604020202020204" pitchFamily="34" charset="0"/>
              <a:buChar char="•"/>
            </a:pPr>
            <a:endParaRPr lang="en-US" sz="900" dirty="0">
              <a:latin typeface="Aktiv Grotesk Light" panose="020B0404020202020204"/>
            </a:endParaRPr>
          </a:p>
        </p:txBody>
      </p:sp>
      <p:sp>
        <p:nvSpPr>
          <p:cNvPr id="111" name="TextBox 110">
            <a:extLst>
              <a:ext uri="{FF2B5EF4-FFF2-40B4-BE49-F238E27FC236}">
                <a16:creationId xmlns:a16="http://schemas.microsoft.com/office/drawing/2014/main" id="{4F3721DD-24D1-476B-22DA-1C656FB5B2CD}"/>
              </a:ext>
            </a:extLst>
          </p:cNvPr>
          <p:cNvSpPr txBox="1"/>
          <p:nvPr/>
        </p:nvSpPr>
        <p:spPr>
          <a:xfrm>
            <a:off x="7541827" y="3169892"/>
            <a:ext cx="2036921" cy="2362185"/>
          </a:xfrm>
          <a:prstGeom prst="rect">
            <a:avLst/>
          </a:prstGeom>
          <a:noFill/>
        </p:spPr>
        <p:txBody>
          <a:bodyPr wrap="square" rtlCol="0">
            <a:spAutoFit/>
          </a:bodyPr>
          <a:lstStyle/>
          <a:p>
            <a:pPr marL="137160" indent="-137160">
              <a:spcAft>
                <a:spcPts val="300"/>
              </a:spcAft>
              <a:buFont typeface="Arial" panose="020B0604020202020204" pitchFamily="34" charset="0"/>
              <a:buChar char="•"/>
            </a:pPr>
            <a:r>
              <a:rPr lang="en-US" sz="900" b="1" dirty="0">
                <a:latin typeface="Aktiv Grotesk Light" panose="020B0404020202020204"/>
              </a:rPr>
              <a:t>Soft silicone tips - </a:t>
            </a:r>
            <a:r>
              <a:rPr lang="en-US" sz="900" dirty="0">
                <a:latin typeface="Aktiv Grotesk Light" panose="020B0404020202020204"/>
              </a:rPr>
              <a:t>comfortable, secure fit that reduces ambient noise and enhances audio clarity.</a:t>
            </a:r>
          </a:p>
          <a:p>
            <a:pPr marL="137160" indent="-137160">
              <a:spcAft>
                <a:spcPts val="300"/>
              </a:spcAft>
              <a:buFont typeface="Arial" panose="020B0604020202020204" pitchFamily="34" charset="0"/>
              <a:buChar char="•"/>
            </a:pPr>
            <a:r>
              <a:rPr lang="en-US" sz="900" b="1" dirty="0">
                <a:latin typeface="Aktiv Grotesk Light" panose="020B0404020202020204"/>
              </a:rPr>
              <a:t>Clear, Balanced Sound Quality - </a:t>
            </a:r>
            <a:r>
              <a:rPr lang="en-US" sz="900" dirty="0">
                <a:latin typeface="Aktiv Grotesk Light" panose="020B0404020202020204"/>
              </a:rPr>
              <a:t>These earbuds deliver crisp audio, ideal for everyday use.</a:t>
            </a:r>
            <a:endParaRPr lang="en-US" sz="900" b="1" dirty="0">
              <a:latin typeface="Aktiv Grotesk Light" panose="020B0404020202020204"/>
            </a:endParaRPr>
          </a:p>
          <a:p>
            <a:pPr marL="137160" indent="-137160">
              <a:spcAft>
                <a:spcPts val="300"/>
              </a:spcAft>
              <a:buFont typeface="Arial" panose="020B0604020202020204" pitchFamily="34" charset="0"/>
              <a:buChar char="•"/>
            </a:pPr>
            <a:r>
              <a:rPr lang="en-US" sz="900" b="1" dirty="0">
                <a:latin typeface="Aktiv Grotesk Light" panose="020B0404020202020204"/>
              </a:rPr>
              <a:t>Budget-Friendly and Bulk-Ready - </a:t>
            </a:r>
            <a:r>
              <a:rPr lang="en-US" sz="900" dirty="0">
                <a:latin typeface="Aktiv Grotesk Light" panose="020B0404020202020204"/>
              </a:rPr>
              <a:t>offer reliable performance at an affordable price.</a:t>
            </a:r>
          </a:p>
          <a:p>
            <a:pPr marL="137160" indent="-137160">
              <a:spcAft>
                <a:spcPts val="300"/>
              </a:spcAft>
              <a:buFont typeface="Arial" panose="020B0604020202020204" pitchFamily="34" charset="0"/>
              <a:buChar char="•"/>
            </a:pPr>
            <a:r>
              <a:rPr lang="en-US" sz="900" b="1" dirty="0">
                <a:latin typeface="Aktiv Grotesk Light" panose="020B0404020202020204"/>
              </a:rPr>
              <a:t>3.5mm Connectivity </a:t>
            </a:r>
            <a:r>
              <a:rPr lang="en-US" sz="900" dirty="0">
                <a:latin typeface="Aktiv Grotesk Light" panose="020B0404020202020204"/>
              </a:rPr>
              <a:t>- Universal connection - no adapters or drivers needed.</a:t>
            </a:r>
          </a:p>
          <a:p>
            <a:pPr marL="137160" indent="-137160">
              <a:spcAft>
                <a:spcPts val="300"/>
              </a:spcAft>
              <a:buFont typeface="Arial" panose="020B0604020202020204" pitchFamily="34" charset="0"/>
              <a:buChar char="•"/>
            </a:pPr>
            <a:r>
              <a:rPr lang="en-US" sz="900" b="1" dirty="0">
                <a:latin typeface="Aktiv Grotesk Light" panose="020B0404020202020204"/>
              </a:rPr>
              <a:t>Warranty</a:t>
            </a:r>
            <a:r>
              <a:rPr lang="en-US" sz="900" dirty="0">
                <a:latin typeface="Aktiv Grotesk Light" panose="020B0404020202020204"/>
              </a:rPr>
              <a:t> - Return of unused, in original packaging within 30-days</a:t>
            </a:r>
          </a:p>
          <a:p>
            <a:pPr marL="137160" indent="-137160">
              <a:spcAft>
                <a:spcPts val="300"/>
              </a:spcAft>
              <a:buFont typeface="Arial" panose="020B0604020202020204" pitchFamily="34" charset="0"/>
              <a:buChar char="•"/>
            </a:pPr>
            <a:endParaRPr lang="en-US" sz="900" dirty="0">
              <a:latin typeface="Aktiv Grotesk Light" panose="020B0404020202020204"/>
            </a:endParaRPr>
          </a:p>
        </p:txBody>
      </p:sp>
      <p:sp>
        <p:nvSpPr>
          <p:cNvPr id="123" name="TextBox 122">
            <a:extLst>
              <a:ext uri="{FF2B5EF4-FFF2-40B4-BE49-F238E27FC236}">
                <a16:creationId xmlns:a16="http://schemas.microsoft.com/office/drawing/2014/main" id="{886C9DAB-C1F3-1CAC-0545-DC440AF2CC56}"/>
              </a:ext>
            </a:extLst>
          </p:cNvPr>
          <p:cNvSpPr txBox="1"/>
          <p:nvPr/>
        </p:nvSpPr>
        <p:spPr>
          <a:xfrm>
            <a:off x="10818378" y="1695370"/>
            <a:ext cx="885179" cy="430887"/>
          </a:xfrm>
          <a:prstGeom prst="rect">
            <a:avLst/>
          </a:prstGeom>
          <a:noFill/>
        </p:spPr>
        <p:txBody>
          <a:bodyPr wrap="none" rtlCol="0">
            <a:spAutoFit/>
          </a:bodyPr>
          <a:lstStyle/>
          <a:p>
            <a:pPr algn="ctr"/>
            <a:r>
              <a:rPr lang="en-US" sz="1100" dirty="0">
                <a:solidFill>
                  <a:schemeClr val="accent1"/>
                </a:solidFill>
                <a:latin typeface="Aktiv Grotesk" panose="020B0504020202020204"/>
              </a:rPr>
              <a:t>Outer Ear</a:t>
            </a:r>
          </a:p>
          <a:p>
            <a:pPr algn="ctr"/>
            <a:r>
              <a:rPr lang="en-US" sz="1100" dirty="0">
                <a:solidFill>
                  <a:schemeClr val="accent1"/>
                </a:solidFill>
                <a:latin typeface="Aktiv Grotesk" panose="020B0504020202020204"/>
              </a:rPr>
              <a:t>Microphone</a:t>
            </a:r>
          </a:p>
        </p:txBody>
      </p:sp>
      <p:sp>
        <p:nvSpPr>
          <p:cNvPr id="139" name="TextBox 138">
            <a:extLst>
              <a:ext uri="{FF2B5EF4-FFF2-40B4-BE49-F238E27FC236}">
                <a16:creationId xmlns:a16="http://schemas.microsoft.com/office/drawing/2014/main" id="{687F538D-CBD4-13AE-71C3-3BD5AA59F20A}"/>
              </a:ext>
            </a:extLst>
          </p:cNvPr>
          <p:cNvSpPr txBox="1"/>
          <p:nvPr/>
        </p:nvSpPr>
        <p:spPr>
          <a:xfrm>
            <a:off x="8484243" y="1695370"/>
            <a:ext cx="806632" cy="430887"/>
          </a:xfrm>
          <a:prstGeom prst="rect">
            <a:avLst/>
          </a:prstGeom>
          <a:noFill/>
        </p:spPr>
        <p:txBody>
          <a:bodyPr wrap="none" rtlCol="0">
            <a:spAutoFit/>
          </a:bodyPr>
          <a:lstStyle/>
          <a:p>
            <a:pPr algn="ctr"/>
            <a:r>
              <a:rPr lang="en-US" sz="1100" dirty="0">
                <a:solidFill>
                  <a:schemeClr val="accent1"/>
                </a:solidFill>
                <a:latin typeface="Aktiv Grotesk" panose="020B0504020202020204"/>
              </a:rPr>
              <a:t>In Ear</a:t>
            </a:r>
          </a:p>
          <a:p>
            <a:pPr algn="ctr"/>
            <a:r>
              <a:rPr lang="en-US" sz="1100" dirty="0">
                <a:solidFill>
                  <a:schemeClr val="accent1"/>
                </a:solidFill>
                <a:latin typeface="Aktiv Grotesk" panose="020B0504020202020204"/>
              </a:rPr>
              <a:t>Silicone tip</a:t>
            </a:r>
          </a:p>
        </p:txBody>
      </p:sp>
      <p:sp>
        <p:nvSpPr>
          <p:cNvPr id="140" name="TextBox 139">
            <a:extLst>
              <a:ext uri="{FF2B5EF4-FFF2-40B4-BE49-F238E27FC236}">
                <a16:creationId xmlns:a16="http://schemas.microsoft.com/office/drawing/2014/main" id="{52C206C6-9D08-9EA5-C04A-EE24ECE83583}"/>
              </a:ext>
            </a:extLst>
          </p:cNvPr>
          <p:cNvSpPr txBox="1"/>
          <p:nvPr/>
        </p:nvSpPr>
        <p:spPr>
          <a:xfrm>
            <a:off x="6316471" y="1695370"/>
            <a:ext cx="806632" cy="430887"/>
          </a:xfrm>
          <a:prstGeom prst="rect">
            <a:avLst/>
          </a:prstGeom>
          <a:noFill/>
        </p:spPr>
        <p:txBody>
          <a:bodyPr wrap="none" rtlCol="0">
            <a:spAutoFit/>
          </a:bodyPr>
          <a:lstStyle/>
          <a:p>
            <a:pPr algn="ctr"/>
            <a:r>
              <a:rPr lang="en-US" sz="1100" dirty="0">
                <a:solidFill>
                  <a:schemeClr val="accent1"/>
                </a:solidFill>
                <a:latin typeface="Aktiv Grotesk" panose="020B0504020202020204"/>
              </a:rPr>
              <a:t>In Ear</a:t>
            </a:r>
          </a:p>
          <a:p>
            <a:pPr algn="ctr"/>
            <a:r>
              <a:rPr lang="en-US" sz="1100" dirty="0">
                <a:solidFill>
                  <a:schemeClr val="accent1"/>
                </a:solidFill>
                <a:latin typeface="Aktiv Grotesk" panose="020B0504020202020204"/>
              </a:rPr>
              <a:t>Silicone tip</a:t>
            </a:r>
          </a:p>
        </p:txBody>
      </p:sp>
      <p:sp>
        <p:nvSpPr>
          <p:cNvPr id="141" name="TextBox 140">
            <a:extLst>
              <a:ext uri="{FF2B5EF4-FFF2-40B4-BE49-F238E27FC236}">
                <a16:creationId xmlns:a16="http://schemas.microsoft.com/office/drawing/2014/main" id="{145D2257-D812-5801-42D5-4762B8E25442}"/>
              </a:ext>
            </a:extLst>
          </p:cNvPr>
          <p:cNvSpPr txBox="1"/>
          <p:nvPr/>
        </p:nvSpPr>
        <p:spPr>
          <a:xfrm>
            <a:off x="4256367" y="1695370"/>
            <a:ext cx="736099" cy="430887"/>
          </a:xfrm>
          <a:prstGeom prst="rect">
            <a:avLst/>
          </a:prstGeom>
          <a:noFill/>
        </p:spPr>
        <p:txBody>
          <a:bodyPr wrap="none" rtlCol="0">
            <a:spAutoFit/>
          </a:bodyPr>
          <a:lstStyle/>
          <a:p>
            <a:pPr algn="ctr"/>
            <a:r>
              <a:rPr lang="en-US" sz="1100" dirty="0">
                <a:solidFill>
                  <a:schemeClr val="accent1"/>
                </a:solidFill>
                <a:latin typeface="Aktiv Grotesk" panose="020B0504020202020204"/>
              </a:rPr>
              <a:t>Outer Ear</a:t>
            </a:r>
          </a:p>
          <a:p>
            <a:pPr algn="ctr"/>
            <a:r>
              <a:rPr lang="en-US" sz="1100" dirty="0">
                <a:solidFill>
                  <a:schemeClr val="accent1"/>
                </a:solidFill>
                <a:latin typeface="Aktiv Grotesk" panose="020B0504020202020204"/>
              </a:rPr>
              <a:t>Foam tip</a:t>
            </a:r>
          </a:p>
        </p:txBody>
      </p:sp>
      <p:graphicFrame>
        <p:nvGraphicFramePr>
          <p:cNvPr id="2" name="Table 1">
            <a:extLst>
              <a:ext uri="{FF2B5EF4-FFF2-40B4-BE49-F238E27FC236}">
                <a16:creationId xmlns:a16="http://schemas.microsoft.com/office/drawing/2014/main" id="{DEC43BC5-4556-EBA5-9E1A-4B93F2532068}"/>
              </a:ext>
            </a:extLst>
          </p:cNvPr>
          <p:cNvGraphicFramePr>
            <a:graphicFrameLocks noGrp="1"/>
          </p:cNvGraphicFramePr>
          <p:nvPr>
            <p:extLst>
              <p:ext uri="{D42A27DB-BD31-4B8C-83A1-F6EECF244321}">
                <p14:modId xmlns:p14="http://schemas.microsoft.com/office/powerpoint/2010/main" val="3528009980"/>
              </p:ext>
            </p:extLst>
          </p:nvPr>
        </p:nvGraphicFramePr>
        <p:xfrm>
          <a:off x="9784637" y="5564723"/>
          <a:ext cx="2092517" cy="685800"/>
        </p:xfrm>
        <a:graphic>
          <a:graphicData uri="http://schemas.openxmlformats.org/drawingml/2006/table">
            <a:tbl>
              <a:tblPr firstRow="1" bandRow="1">
                <a:tableStyleId>{5C22544A-7EE6-4342-B048-85BDC9FD1C3A}</a:tableStyleId>
              </a:tblPr>
              <a:tblGrid>
                <a:gridCol w="1111061">
                  <a:extLst>
                    <a:ext uri="{9D8B030D-6E8A-4147-A177-3AD203B41FA5}">
                      <a16:colId xmlns:a16="http://schemas.microsoft.com/office/drawing/2014/main" val="879981233"/>
                    </a:ext>
                  </a:extLst>
                </a:gridCol>
                <a:gridCol w="470294">
                  <a:extLst>
                    <a:ext uri="{9D8B030D-6E8A-4147-A177-3AD203B41FA5}">
                      <a16:colId xmlns:a16="http://schemas.microsoft.com/office/drawing/2014/main" val="4234362842"/>
                    </a:ext>
                  </a:extLst>
                </a:gridCol>
                <a:gridCol w="511162">
                  <a:extLst>
                    <a:ext uri="{9D8B030D-6E8A-4147-A177-3AD203B41FA5}">
                      <a16:colId xmlns:a16="http://schemas.microsoft.com/office/drawing/2014/main" val="578916702"/>
                    </a:ext>
                  </a:extLst>
                </a:gridCol>
              </a:tblGrid>
              <a:tr h="163420">
                <a:tc>
                  <a:txBody>
                    <a:bodyPr/>
                    <a:lstStyle/>
                    <a:p>
                      <a:r>
                        <a:rPr lang="en-US" sz="900" dirty="0">
                          <a:latin typeface="Aktiv Grotesk" panose="020B0504020202020204"/>
                        </a:rPr>
                        <a:t>Item #</a:t>
                      </a:r>
                    </a:p>
                  </a:txBody>
                  <a:tcPr/>
                </a:tc>
                <a:tc>
                  <a:txBody>
                    <a:bodyPr/>
                    <a:lstStyle/>
                    <a:p>
                      <a:pPr algn="ctr"/>
                      <a:endParaRPr lang="en-US" sz="900" dirty="0">
                        <a:latin typeface="Aktiv Grotesk" panose="020B0504020202020204"/>
                      </a:endParaRPr>
                    </a:p>
                  </a:txBody>
                  <a:tcPr/>
                </a:tc>
                <a:tc>
                  <a:txBody>
                    <a:bodyPr/>
                    <a:lstStyle/>
                    <a:p>
                      <a:pPr algn="ctr"/>
                      <a:r>
                        <a:rPr lang="en-US" sz="900" dirty="0">
                          <a:latin typeface="Aktiv Grotesk" panose="020B0504020202020204"/>
                        </a:rPr>
                        <a:t>MSRP</a:t>
                      </a:r>
                    </a:p>
                  </a:txBody>
                  <a:tcPr/>
                </a:tc>
                <a:extLst>
                  <a:ext uri="{0D108BD9-81ED-4DB2-BD59-A6C34878D82A}">
                    <a16:rowId xmlns:a16="http://schemas.microsoft.com/office/drawing/2014/main" val="278687582"/>
                  </a:ext>
                </a:extLst>
              </a:tr>
              <a:tr h="0">
                <a:tc>
                  <a:txBody>
                    <a:bodyPr/>
                    <a:lstStyle/>
                    <a:p>
                      <a:r>
                        <a:rPr lang="en-US" sz="900" dirty="0">
                          <a:latin typeface="Aktiv Grotesk" panose="020B0504020202020204"/>
                        </a:rPr>
                        <a:t>2AE16993632MIC</a:t>
                      </a:r>
                    </a:p>
                  </a:txBody>
                  <a:tcPr marR="45720"/>
                </a:tc>
                <a:tc>
                  <a:txBody>
                    <a:bodyPr/>
                    <a:lstStyle/>
                    <a:p>
                      <a:pPr algn="ctr"/>
                      <a:r>
                        <a:rPr lang="en-US" sz="900" dirty="0">
                          <a:latin typeface="Aktiv Grotesk" panose="020B0504020202020204"/>
                        </a:rPr>
                        <a:t>3.5mm</a:t>
                      </a:r>
                    </a:p>
                  </a:txBody>
                  <a:tcPr marL="64008" marR="36576"/>
                </a:tc>
                <a:tc>
                  <a:txBody>
                    <a:bodyPr/>
                    <a:lstStyle/>
                    <a:p>
                      <a:pPr algn="ctr"/>
                      <a:r>
                        <a:rPr lang="en-US" sz="900" dirty="0">
                          <a:latin typeface="Aktiv Grotesk" panose="020B0504020202020204"/>
                        </a:rPr>
                        <a:t>$2.25</a:t>
                      </a:r>
                    </a:p>
                  </a:txBody>
                  <a:tcPr marL="64008" marR="36576"/>
                </a:tc>
                <a:extLst>
                  <a:ext uri="{0D108BD9-81ED-4DB2-BD59-A6C34878D82A}">
                    <a16:rowId xmlns:a16="http://schemas.microsoft.com/office/drawing/2014/main" val="3299990967"/>
                  </a:ext>
                </a:extLst>
              </a:tr>
              <a:tr h="0">
                <a:tc>
                  <a:txBody>
                    <a:bodyPr/>
                    <a:lstStyle/>
                    <a:p>
                      <a:r>
                        <a:rPr lang="en-US" sz="900" dirty="0">
                          <a:latin typeface="Aktiv Grotesk" panose="020B0504020202020204"/>
                        </a:rPr>
                        <a:t>AEPP1MUSBC-01K</a:t>
                      </a:r>
                    </a:p>
                  </a:txBody>
                  <a:tcPr marR="45720"/>
                </a:tc>
                <a:tc>
                  <a:txBody>
                    <a:bodyPr/>
                    <a:lstStyle/>
                    <a:p>
                      <a:pPr algn="ctr"/>
                      <a:r>
                        <a:rPr lang="en-US" sz="900" dirty="0">
                          <a:latin typeface="Aktiv Grotesk" panose="020B0504020202020204"/>
                        </a:rPr>
                        <a:t>USB-C</a:t>
                      </a:r>
                    </a:p>
                  </a:txBody>
                  <a:tcPr marL="64008" marR="36576"/>
                </a:tc>
                <a:tc>
                  <a:txBody>
                    <a:bodyPr/>
                    <a:lstStyle/>
                    <a:p>
                      <a:pPr algn="ctr"/>
                      <a:r>
                        <a:rPr lang="en-US" sz="900" dirty="0">
                          <a:latin typeface="Aktiv Grotesk" panose="020B0504020202020204"/>
                        </a:rPr>
                        <a:t>$3.95</a:t>
                      </a:r>
                    </a:p>
                  </a:txBody>
                  <a:tcPr marL="64008" marR="36576"/>
                </a:tc>
                <a:extLst>
                  <a:ext uri="{0D108BD9-81ED-4DB2-BD59-A6C34878D82A}">
                    <a16:rowId xmlns:a16="http://schemas.microsoft.com/office/drawing/2014/main" val="1365960218"/>
                  </a:ext>
                </a:extLst>
              </a:tr>
            </a:tbl>
          </a:graphicData>
        </a:graphic>
      </p:graphicFrame>
      <p:graphicFrame>
        <p:nvGraphicFramePr>
          <p:cNvPr id="3" name="Table 2">
            <a:extLst>
              <a:ext uri="{FF2B5EF4-FFF2-40B4-BE49-F238E27FC236}">
                <a16:creationId xmlns:a16="http://schemas.microsoft.com/office/drawing/2014/main" id="{A64D25D8-2556-2D92-88E2-CC81C2820B3F}"/>
              </a:ext>
            </a:extLst>
          </p:cNvPr>
          <p:cNvGraphicFramePr>
            <a:graphicFrameLocks noGrp="1"/>
          </p:cNvGraphicFramePr>
          <p:nvPr>
            <p:extLst>
              <p:ext uri="{D42A27DB-BD31-4B8C-83A1-F6EECF244321}">
                <p14:modId xmlns:p14="http://schemas.microsoft.com/office/powerpoint/2010/main" val="595279532"/>
              </p:ext>
            </p:extLst>
          </p:nvPr>
        </p:nvGraphicFramePr>
        <p:xfrm>
          <a:off x="7813046" y="5564723"/>
          <a:ext cx="1494481" cy="457200"/>
        </p:xfrm>
        <a:graphic>
          <a:graphicData uri="http://schemas.openxmlformats.org/drawingml/2006/table">
            <a:tbl>
              <a:tblPr firstRow="1" bandRow="1">
                <a:tableStyleId>{5C22544A-7EE6-4342-B048-85BDC9FD1C3A}</a:tableStyleId>
              </a:tblPr>
              <a:tblGrid>
                <a:gridCol w="1009453">
                  <a:extLst>
                    <a:ext uri="{9D8B030D-6E8A-4147-A177-3AD203B41FA5}">
                      <a16:colId xmlns:a16="http://schemas.microsoft.com/office/drawing/2014/main" val="879981233"/>
                    </a:ext>
                  </a:extLst>
                </a:gridCol>
                <a:gridCol w="485028">
                  <a:extLst>
                    <a:ext uri="{9D8B030D-6E8A-4147-A177-3AD203B41FA5}">
                      <a16:colId xmlns:a16="http://schemas.microsoft.com/office/drawing/2014/main" val="578916702"/>
                    </a:ext>
                  </a:extLst>
                </a:gridCol>
              </a:tblGrid>
              <a:tr h="163420">
                <a:tc>
                  <a:txBody>
                    <a:bodyPr/>
                    <a:lstStyle/>
                    <a:p>
                      <a:r>
                        <a:rPr lang="en-US" sz="900" dirty="0">
                          <a:latin typeface="Aktiv Grotesk" panose="020B0504020202020204"/>
                        </a:rPr>
                        <a:t>Item #</a:t>
                      </a:r>
                    </a:p>
                  </a:txBody>
                  <a:tcPr/>
                </a:tc>
                <a:tc>
                  <a:txBody>
                    <a:bodyPr/>
                    <a:lstStyle/>
                    <a:p>
                      <a:pPr algn="ctr"/>
                      <a:r>
                        <a:rPr lang="en-US" sz="900" dirty="0">
                          <a:latin typeface="Aktiv Grotesk" panose="020B0504020202020204"/>
                        </a:rPr>
                        <a:t>MSRP</a:t>
                      </a:r>
                    </a:p>
                  </a:txBody>
                  <a:tcPr/>
                </a:tc>
                <a:extLst>
                  <a:ext uri="{0D108BD9-81ED-4DB2-BD59-A6C34878D82A}">
                    <a16:rowId xmlns:a16="http://schemas.microsoft.com/office/drawing/2014/main" val="278687582"/>
                  </a:ext>
                </a:extLst>
              </a:tr>
              <a:tr h="0">
                <a:tc>
                  <a:txBody>
                    <a:bodyPr/>
                    <a:lstStyle/>
                    <a:p>
                      <a:r>
                        <a:rPr lang="en-US" sz="900" dirty="0">
                          <a:latin typeface="Aktiv Grotesk" panose="020B0504020202020204"/>
                        </a:rPr>
                        <a:t>1AE215HPBLKSTK</a:t>
                      </a:r>
                    </a:p>
                  </a:txBody>
                  <a:tcPr/>
                </a:tc>
                <a:tc>
                  <a:txBody>
                    <a:bodyPr/>
                    <a:lstStyle/>
                    <a:p>
                      <a:pPr algn="ctr"/>
                      <a:r>
                        <a:rPr lang="en-US" sz="900" dirty="0">
                          <a:latin typeface="Aktiv Grotesk" panose="020B0504020202020204"/>
                        </a:rPr>
                        <a:t>$1.25</a:t>
                      </a:r>
                    </a:p>
                  </a:txBody>
                  <a:tcPr/>
                </a:tc>
                <a:extLst>
                  <a:ext uri="{0D108BD9-81ED-4DB2-BD59-A6C34878D82A}">
                    <a16:rowId xmlns:a16="http://schemas.microsoft.com/office/drawing/2014/main" val="3299990967"/>
                  </a:ext>
                </a:extLst>
              </a:tr>
            </a:tbl>
          </a:graphicData>
        </a:graphic>
      </p:graphicFrame>
      <p:graphicFrame>
        <p:nvGraphicFramePr>
          <p:cNvPr id="5" name="Table 4">
            <a:extLst>
              <a:ext uri="{FF2B5EF4-FFF2-40B4-BE49-F238E27FC236}">
                <a16:creationId xmlns:a16="http://schemas.microsoft.com/office/drawing/2014/main" id="{9EB66240-69E3-2FA8-5DE9-6B0AAF53B26D}"/>
              </a:ext>
            </a:extLst>
          </p:cNvPr>
          <p:cNvGraphicFramePr>
            <a:graphicFrameLocks noGrp="1"/>
          </p:cNvGraphicFramePr>
          <p:nvPr>
            <p:extLst>
              <p:ext uri="{D42A27DB-BD31-4B8C-83A1-F6EECF244321}">
                <p14:modId xmlns:p14="http://schemas.microsoft.com/office/powerpoint/2010/main" val="3118733514"/>
              </p:ext>
            </p:extLst>
          </p:nvPr>
        </p:nvGraphicFramePr>
        <p:xfrm>
          <a:off x="5480632" y="5564723"/>
          <a:ext cx="1784303" cy="457200"/>
        </p:xfrm>
        <a:graphic>
          <a:graphicData uri="http://schemas.openxmlformats.org/drawingml/2006/table">
            <a:tbl>
              <a:tblPr firstRow="1" bandRow="1">
                <a:tableStyleId>{5C22544A-7EE6-4342-B048-85BDC9FD1C3A}</a:tableStyleId>
              </a:tblPr>
              <a:tblGrid>
                <a:gridCol w="1297457">
                  <a:extLst>
                    <a:ext uri="{9D8B030D-6E8A-4147-A177-3AD203B41FA5}">
                      <a16:colId xmlns:a16="http://schemas.microsoft.com/office/drawing/2014/main" val="879981233"/>
                    </a:ext>
                  </a:extLst>
                </a:gridCol>
                <a:gridCol w="486846">
                  <a:extLst>
                    <a:ext uri="{9D8B030D-6E8A-4147-A177-3AD203B41FA5}">
                      <a16:colId xmlns:a16="http://schemas.microsoft.com/office/drawing/2014/main" val="578916702"/>
                    </a:ext>
                  </a:extLst>
                </a:gridCol>
              </a:tblGrid>
              <a:tr h="163420">
                <a:tc>
                  <a:txBody>
                    <a:bodyPr/>
                    <a:lstStyle/>
                    <a:p>
                      <a:r>
                        <a:rPr lang="en-US" sz="900" dirty="0">
                          <a:latin typeface="Aktiv Grotesk" panose="020B0504020202020204"/>
                        </a:rPr>
                        <a:t>Item #</a:t>
                      </a:r>
                    </a:p>
                  </a:txBody>
                  <a:tcPr/>
                </a:tc>
                <a:tc>
                  <a:txBody>
                    <a:bodyPr/>
                    <a:lstStyle/>
                    <a:p>
                      <a:pPr algn="ctr"/>
                      <a:r>
                        <a:rPr lang="en-US" sz="900" dirty="0">
                          <a:latin typeface="Aktiv Grotesk" panose="020B0504020202020204"/>
                        </a:rPr>
                        <a:t>MSRP</a:t>
                      </a:r>
                    </a:p>
                  </a:txBody>
                  <a:tcPr/>
                </a:tc>
                <a:extLst>
                  <a:ext uri="{0D108BD9-81ED-4DB2-BD59-A6C34878D82A}">
                    <a16:rowId xmlns:a16="http://schemas.microsoft.com/office/drawing/2014/main" val="278687582"/>
                  </a:ext>
                </a:extLst>
              </a:tr>
              <a:tr h="0">
                <a:tc>
                  <a:txBody>
                    <a:bodyPr/>
                    <a:lstStyle/>
                    <a:p>
                      <a:r>
                        <a:rPr lang="en-US" sz="900" dirty="0">
                          <a:latin typeface="Aktiv Grotesk" panose="020B0504020202020204"/>
                        </a:rPr>
                        <a:t>2205BLKSLVBOX100</a:t>
                      </a:r>
                    </a:p>
                  </a:txBody>
                  <a:tcPr/>
                </a:tc>
                <a:tc>
                  <a:txBody>
                    <a:bodyPr/>
                    <a:lstStyle/>
                    <a:p>
                      <a:pPr algn="ctr"/>
                      <a:r>
                        <a:rPr lang="en-US" sz="900" dirty="0">
                          <a:latin typeface="Aktiv Grotesk" panose="020B0504020202020204"/>
                        </a:rPr>
                        <a:t>$1.25</a:t>
                      </a:r>
                    </a:p>
                  </a:txBody>
                  <a:tcPr/>
                </a:tc>
                <a:extLst>
                  <a:ext uri="{0D108BD9-81ED-4DB2-BD59-A6C34878D82A}">
                    <a16:rowId xmlns:a16="http://schemas.microsoft.com/office/drawing/2014/main" val="3299990967"/>
                  </a:ext>
                </a:extLst>
              </a:tr>
            </a:tbl>
          </a:graphicData>
        </a:graphic>
      </p:graphicFrame>
      <p:graphicFrame>
        <p:nvGraphicFramePr>
          <p:cNvPr id="6" name="Table 5">
            <a:extLst>
              <a:ext uri="{FF2B5EF4-FFF2-40B4-BE49-F238E27FC236}">
                <a16:creationId xmlns:a16="http://schemas.microsoft.com/office/drawing/2014/main" id="{26E7B54E-8871-5DD7-0140-50C552EC80EF}"/>
              </a:ext>
            </a:extLst>
          </p:cNvPr>
          <p:cNvGraphicFramePr>
            <a:graphicFrameLocks noGrp="1"/>
          </p:cNvGraphicFramePr>
          <p:nvPr>
            <p:extLst>
              <p:ext uri="{D42A27DB-BD31-4B8C-83A1-F6EECF244321}">
                <p14:modId xmlns:p14="http://schemas.microsoft.com/office/powerpoint/2010/main" val="3963800100"/>
              </p:ext>
            </p:extLst>
          </p:nvPr>
        </p:nvGraphicFramePr>
        <p:xfrm>
          <a:off x="3290234" y="5564723"/>
          <a:ext cx="1702232" cy="457200"/>
        </p:xfrm>
        <a:graphic>
          <a:graphicData uri="http://schemas.openxmlformats.org/drawingml/2006/table">
            <a:tbl>
              <a:tblPr firstRow="1" bandRow="1">
                <a:tableStyleId>{5C22544A-7EE6-4342-B048-85BDC9FD1C3A}</a:tableStyleId>
              </a:tblPr>
              <a:tblGrid>
                <a:gridCol w="1210437">
                  <a:extLst>
                    <a:ext uri="{9D8B030D-6E8A-4147-A177-3AD203B41FA5}">
                      <a16:colId xmlns:a16="http://schemas.microsoft.com/office/drawing/2014/main" val="879981233"/>
                    </a:ext>
                  </a:extLst>
                </a:gridCol>
                <a:gridCol w="491795">
                  <a:extLst>
                    <a:ext uri="{9D8B030D-6E8A-4147-A177-3AD203B41FA5}">
                      <a16:colId xmlns:a16="http://schemas.microsoft.com/office/drawing/2014/main" val="578916702"/>
                    </a:ext>
                  </a:extLst>
                </a:gridCol>
              </a:tblGrid>
              <a:tr h="163420">
                <a:tc>
                  <a:txBody>
                    <a:bodyPr/>
                    <a:lstStyle/>
                    <a:p>
                      <a:r>
                        <a:rPr lang="en-US" sz="900" dirty="0">
                          <a:latin typeface="Aktiv Grotesk" panose="020B0504020202020204"/>
                        </a:rPr>
                        <a:t>Item #</a:t>
                      </a:r>
                    </a:p>
                  </a:txBody>
                  <a:tcPr/>
                </a:tc>
                <a:tc>
                  <a:txBody>
                    <a:bodyPr/>
                    <a:lstStyle/>
                    <a:p>
                      <a:pPr algn="ctr"/>
                      <a:r>
                        <a:rPr lang="en-US" sz="900" dirty="0">
                          <a:latin typeface="Aktiv Grotesk" panose="020B0504020202020204"/>
                        </a:rPr>
                        <a:t>MSRP</a:t>
                      </a:r>
                    </a:p>
                  </a:txBody>
                  <a:tcPr/>
                </a:tc>
                <a:extLst>
                  <a:ext uri="{0D108BD9-81ED-4DB2-BD59-A6C34878D82A}">
                    <a16:rowId xmlns:a16="http://schemas.microsoft.com/office/drawing/2014/main" val="278687582"/>
                  </a:ext>
                </a:extLst>
              </a:tr>
              <a:tr h="0">
                <a:tc>
                  <a:txBody>
                    <a:bodyPr/>
                    <a:lstStyle/>
                    <a:p>
                      <a:r>
                        <a:rPr lang="en-US" sz="900" dirty="0">
                          <a:latin typeface="Aktiv Grotesk" panose="020B0504020202020204"/>
                        </a:rPr>
                        <a:t>8KIT00JS75BOXED</a:t>
                      </a:r>
                    </a:p>
                  </a:txBody>
                  <a:tcPr/>
                </a:tc>
                <a:tc>
                  <a:txBody>
                    <a:bodyPr/>
                    <a:lstStyle/>
                    <a:p>
                      <a:pPr algn="ctr"/>
                      <a:r>
                        <a:rPr lang="en-US" sz="900" dirty="0">
                          <a:latin typeface="Aktiv Grotesk" panose="020B0504020202020204"/>
                        </a:rPr>
                        <a:t>$0.95</a:t>
                      </a:r>
                    </a:p>
                  </a:txBody>
                  <a:tcPr/>
                </a:tc>
                <a:extLst>
                  <a:ext uri="{0D108BD9-81ED-4DB2-BD59-A6C34878D82A}">
                    <a16:rowId xmlns:a16="http://schemas.microsoft.com/office/drawing/2014/main" val="3299990967"/>
                  </a:ext>
                </a:extLst>
              </a:tr>
            </a:tbl>
          </a:graphicData>
        </a:graphic>
      </p:graphicFrame>
      <p:pic>
        <p:nvPicPr>
          <p:cNvPr id="7" name="Picture 6" descr="A close-up of several black earbuds&#10;&#10;AI-generated content may be incorrect.">
            <a:extLst>
              <a:ext uri="{FF2B5EF4-FFF2-40B4-BE49-F238E27FC236}">
                <a16:creationId xmlns:a16="http://schemas.microsoft.com/office/drawing/2014/main" id="{7F9725FE-A5CD-8FD2-6E5A-3F5AB6FC1465}"/>
              </a:ext>
            </a:extLst>
          </p:cNvPr>
          <p:cNvPicPr>
            <a:picLocks noChangeAspect="1"/>
          </p:cNvPicPr>
          <p:nvPr/>
        </p:nvPicPr>
        <p:blipFill>
          <a:blip r:embed="rId6" cstate="screen">
            <a:extLst>
              <a:ext uri="{28A0092B-C50C-407E-A947-70E740481C1C}">
                <a14:useLocalDpi xmlns:a14="http://schemas.microsoft.com/office/drawing/2010/main"/>
              </a:ext>
            </a:extLst>
          </a:blip>
          <a:srcRect r="25177"/>
          <a:stretch>
            <a:fillRect/>
          </a:stretch>
        </p:blipFill>
        <p:spPr>
          <a:xfrm>
            <a:off x="9692823" y="1324784"/>
            <a:ext cx="615284" cy="822315"/>
          </a:xfrm>
          <a:prstGeom prst="rect">
            <a:avLst/>
          </a:prstGeom>
        </p:spPr>
      </p:pic>
      <p:pic>
        <p:nvPicPr>
          <p:cNvPr id="8" name="Picture 7">
            <a:extLst>
              <a:ext uri="{FF2B5EF4-FFF2-40B4-BE49-F238E27FC236}">
                <a16:creationId xmlns:a16="http://schemas.microsoft.com/office/drawing/2014/main" id="{FD36476D-0B2F-66D1-173E-F81A40A9F821}"/>
              </a:ext>
            </a:extLst>
          </p:cNvPr>
          <p:cNvPicPr>
            <a:picLocks noChangeAspect="1"/>
          </p:cNvPicPr>
          <p:nvPr/>
        </p:nvPicPr>
        <p:blipFill>
          <a:blip r:embed="rId7"/>
          <a:stretch>
            <a:fillRect/>
          </a:stretch>
        </p:blipFill>
        <p:spPr>
          <a:xfrm>
            <a:off x="10481872" y="1684271"/>
            <a:ext cx="271589" cy="430887"/>
          </a:xfrm>
          <a:prstGeom prst="rect">
            <a:avLst/>
          </a:prstGeom>
        </p:spPr>
      </p:pic>
    </p:spTree>
    <p:extLst>
      <p:ext uri="{BB962C8B-B14F-4D97-AF65-F5344CB8AC3E}">
        <p14:creationId xmlns:p14="http://schemas.microsoft.com/office/powerpoint/2010/main" val="1468379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40C25-342F-BE62-F8A2-55F37F7CAA1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EC186C3-D53E-275D-6810-738FF9468C87}"/>
              </a:ext>
            </a:extLst>
          </p:cNvPr>
          <p:cNvSpPr txBox="1">
            <a:spLocks/>
          </p:cNvSpPr>
          <p:nvPr/>
        </p:nvSpPr>
        <p:spPr>
          <a:xfrm>
            <a:off x="442032" y="222442"/>
            <a:ext cx="4254500" cy="6463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a:solidFill>
                  <a:schemeClr val="tx1"/>
                </a:solidFill>
                <a:latin typeface="Aktiv Grotesk Medium" panose="020B0504020202020204" pitchFamily="34" charset="0"/>
                <a:ea typeface="Aktiv Grotesk Medium" panose="020B0504020202020204" pitchFamily="34" charset="0"/>
                <a:cs typeface="Aktiv Grotesk Medium" panose="020B0504020202020204" pitchFamily="34" charset="0"/>
              </a:defRPr>
            </a:lvl1pPr>
          </a:lstStyle>
          <a:p>
            <a:r>
              <a:rPr lang="en-US" dirty="0">
                <a:solidFill>
                  <a:schemeClr val="accent1"/>
                </a:solidFill>
              </a:rPr>
              <a:t>AE-1M Earbud (USB-C)</a:t>
            </a:r>
          </a:p>
        </p:txBody>
      </p:sp>
      <p:sp>
        <p:nvSpPr>
          <p:cNvPr id="7" name="TextBox 6">
            <a:extLst>
              <a:ext uri="{FF2B5EF4-FFF2-40B4-BE49-F238E27FC236}">
                <a16:creationId xmlns:a16="http://schemas.microsoft.com/office/drawing/2014/main" id="{FAAD0A61-7E4C-7252-E385-180D9613B1A1}"/>
              </a:ext>
            </a:extLst>
          </p:cNvPr>
          <p:cNvSpPr txBox="1"/>
          <p:nvPr/>
        </p:nvSpPr>
        <p:spPr>
          <a:xfrm>
            <a:off x="5947872" y="3072050"/>
            <a:ext cx="4639796" cy="1938992"/>
          </a:xfrm>
          <a:prstGeom prst="rect">
            <a:avLst/>
          </a:prstGeom>
          <a:noFill/>
        </p:spPr>
        <p:txBody>
          <a:bodyPr wrap="none" rtlCol="0">
            <a:spAutoFit/>
          </a:bodyPr>
          <a:lstStyle/>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Comfortable design that sits on the outer ear</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Easy to clean and store</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Individually wrapped for hygiene and convenience</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In-line microphone</a:t>
            </a:r>
          </a:p>
          <a:p>
            <a:pPr marL="285750" indent="-285750">
              <a:spcAft>
                <a:spcPts val="1200"/>
              </a:spcAft>
              <a:buClr>
                <a:schemeClr val="accent2"/>
              </a:buClr>
              <a:buFont typeface="Courier New" panose="02070309020205020404" pitchFamily="49" charset="0"/>
              <a:buChar char="o"/>
            </a:pPr>
            <a:r>
              <a:rPr lang="en-US" sz="1600" dirty="0">
                <a:latin typeface="Aktiv Grotesk" panose="020B0504020202020204" pitchFamily="34" charset="0"/>
                <a:ea typeface="Aktiv Grotesk" panose="020B0504020202020204" pitchFamily="34" charset="0"/>
                <a:cs typeface="Aktiv Grotesk" panose="020B0504020202020204" pitchFamily="34" charset="0"/>
              </a:rPr>
              <a:t>USB-C plug</a:t>
            </a:r>
          </a:p>
        </p:txBody>
      </p:sp>
      <p:sp>
        <p:nvSpPr>
          <p:cNvPr id="18" name="TextBox 17">
            <a:extLst>
              <a:ext uri="{FF2B5EF4-FFF2-40B4-BE49-F238E27FC236}">
                <a16:creationId xmlns:a16="http://schemas.microsoft.com/office/drawing/2014/main" id="{D278FF4F-745F-A5E9-8676-48417E7B0542}"/>
              </a:ext>
            </a:extLst>
          </p:cNvPr>
          <p:cNvSpPr txBox="1"/>
          <p:nvPr/>
        </p:nvSpPr>
        <p:spPr>
          <a:xfrm>
            <a:off x="1085772" y="5682692"/>
            <a:ext cx="2396232" cy="600164"/>
          </a:xfrm>
          <a:prstGeom prst="rect">
            <a:avLst/>
          </a:prstGeom>
          <a:noFill/>
        </p:spPr>
        <p:txBody>
          <a:bodyPr wrap="none" rtlCol="0">
            <a:spAutoFit/>
          </a:bodyPr>
          <a:lstStyle/>
          <a:p>
            <a:pPr algn="r">
              <a:spcAft>
                <a:spcPts val="600"/>
              </a:spcAft>
            </a:pPr>
            <a:r>
              <a:rPr lang="en-US" sz="1400" b="1" dirty="0">
                <a:latin typeface="Aktiv Grotesk" panose="020B0504020202020204"/>
              </a:rPr>
              <a:t>Item #:  </a:t>
            </a:r>
            <a:r>
              <a:rPr lang="en-US" sz="1400" dirty="0">
                <a:latin typeface="Aktiv Grotesk" panose="020B0504020202020204"/>
              </a:rPr>
              <a:t>AEPP1MUSBC-01K</a:t>
            </a:r>
          </a:p>
          <a:p>
            <a:pPr algn="r">
              <a:spcAft>
                <a:spcPts val="600"/>
              </a:spcAft>
            </a:pPr>
            <a:r>
              <a:rPr lang="en-US" sz="1400" b="1" dirty="0">
                <a:latin typeface="Aktiv Grotesk" panose="020B0504020202020204"/>
              </a:rPr>
              <a:t>Availability:     </a:t>
            </a:r>
            <a:r>
              <a:rPr lang="en-US" sz="1400" dirty="0">
                <a:latin typeface="Aktiv Grotesk" panose="020B0504020202020204"/>
              </a:rPr>
              <a:t>Late-June 2026</a:t>
            </a:r>
          </a:p>
        </p:txBody>
      </p:sp>
      <p:sp>
        <p:nvSpPr>
          <p:cNvPr id="2" name="TextBox 1">
            <a:extLst>
              <a:ext uri="{FF2B5EF4-FFF2-40B4-BE49-F238E27FC236}">
                <a16:creationId xmlns:a16="http://schemas.microsoft.com/office/drawing/2014/main" id="{2C7DF513-2227-5EBF-F8E5-B4E81FC748B6}"/>
              </a:ext>
            </a:extLst>
          </p:cNvPr>
          <p:cNvSpPr txBox="1"/>
          <p:nvPr/>
        </p:nvSpPr>
        <p:spPr>
          <a:xfrm>
            <a:off x="0" y="1295423"/>
            <a:ext cx="12191999" cy="338554"/>
          </a:xfrm>
          <a:prstGeom prst="rect">
            <a:avLst/>
          </a:prstGeom>
          <a:solidFill>
            <a:srgbClr val="00B050"/>
          </a:solidFill>
        </p:spPr>
        <p:txBody>
          <a:bodyPr wrap="square" rtlCol="0">
            <a:spAutoFit/>
          </a:bodyPr>
          <a:lstStyle/>
          <a:p>
            <a:pPr algn="ctr"/>
            <a:r>
              <a:rPr lang="en-US" sz="1600" b="1" i="1" dirty="0">
                <a:solidFill>
                  <a:schemeClr val="bg1"/>
                </a:solidFill>
                <a:latin typeface="Aktiv Grotesk" panose="020B0504020202020204"/>
              </a:rPr>
              <a:t>Confidential – Under Embargo (announce June 2, 2026)</a:t>
            </a:r>
          </a:p>
        </p:txBody>
      </p:sp>
      <p:pic>
        <p:nvPicPr>
          <p:cNvPr id="17" name="Picture 16">
            <a:extLst>
              <a:ext uri="{FF2B5EF4-FFF2-40B4-BE49-F238E27FC236}">
                <a16:creationId xmlns:a16="http://schemas.microsoft.com/office/drawing/2014/main" id="{B0836FAE-085B-ABB9-0CB6-84E3605C6A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210" y="1785747"/>
            <a:ext cx="1134710" cy="1041446"/>
          </a:xfrm>
          <a:prstGeom prst="rect">
            <a:avLst/>
          </a:prstGeom>
        </p:spPr>
      </p:pic>
      <p:sp>
        <p:nvSpPr>
          <p:cNvPr id="20" name="TextBox 19">
            <a:extLst>
              <a:ext uri="{FF2B5EF4-FFF2-40B4-BE49-F238E27FC236}">
                <a16:creationId xmlns:a16="http://schemas.microsoft.com/office/drawing/2014/main" id="{F689E846-5268-1F6C-8D54-8697909DA2AC}"/>
              </a:ext>
            </a:extLst>
          </p:cNvPr>
          <p:cNvSpPr txBox="1"/>
          <p:nvPr/>
        </p:nvSpPr>
        <p:spPr>
          <a:xfrm>
            <a:off x="2985093" y="5682692"/>
            <a:ext cx="2465740" cy="600164"/>
          </a:xfrm>
          <a:prstGeom prst="rect">
            <a:avLst/>
          </a:prstGeom>
          <a:noFill/>
        </p:spPr>
        <p:txBody>
          <a:bodyPr wrap="none" rtlCol="0">
            <a:spAutoFit/>
          </a:bodyPr>
          <a:lstStyle/>
          <a:p>
            <a:pPr algn="r">
              <a:spcAft>
                <a:spcPts val="600"/>
              </a:spcAft>
            </a:pPr>
            <a:r>
              <a:rPr lang="en-US" sz="1400" b="1" dirty="0">
                <a:latin typeface="Aktiv Grotesk" panose="020B0504020202020204"/>
              </a:rPr>
              <a:t>MSRP:  </a:t>
            </a:r>
            <a:r>
              <a:rPr lang="en-US" sz="1400" dirty="0">
                <a:latin typeface="Aktiv Grotesk" panose="020B0504020202020204"/>
              </a:rPr>
              <a:t>$3.95</a:t>
            </a:r>
          </a:p>
          <a:p>
            <a:endParaRPr lang="en-US" sz="1400" dirty="0"/>
          </a:p>
        </p:txBody>
      </p:sp>
      <p:sp>
        <p:nvSpPr>
          <p:cNvPr id="21" name="Rectangle: Rounded Corners 20">
            <a:extLst>
              <a:ext uri="{FF2B5EF4-FFF2-40B4-BE49-F238E27FC236}">
                <a16:creationId xmlns:a16="http://schemas.microsoft.com/office/drawing/2014/main" id="{3476D5C8-D3EF-DA9C-3AFE-773BA1F1F92C}"/>
              </a:ext>
            </a:extLst>
          </p:cNvPr>
          <p:cNvSpPr/>
          <p:nvPr/>
        </p:nvSpPr>
        <p:spPr>
          <a:xfrm>
            <a:off x="923544" y="5495544"/>
            <a:ext cx="4736592" cy="925812"/>
          </a:xfrm>
          <a:prstGeom prst="roundRect">
            <a:avLst>
              <a:gd name="adj" fmla="val 13704"/>
            </a:avLst>
          </a:prstGeom>
          <a:noFill/>
          <a:ln>
            <a:solidFill>
              <a:srgbClr val="0095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4105E028-A460-4840-584A-0629E3454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013" y="1957657"/>
            <a:ext cx="3158936" cy="3158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B47F6BB-2520-32F0-E564-F3F73BB1CAA0}"/>
              </a:ext>
            </a:extLst>
          </p:cNvPr>
          <p:cNvSpPr txBox="1"/>
          <p:nvPr/>
        </p:nvSpPr>
        <p:spPr>
          <a:xfrm>
            <a:off x="4696532" y="2060626"/>
            <a:ext cx="6787841" cy="584775"/>
          </a:xfrm>
          <a:prstGeom prst="rect">
            <a:avLst/>
          </a:prstGeom>
          <a:noFill/>
        </p:spPr>
        <p:txBody>
          <a:bodyPr wrap="square" rtlCol="0">
            <a:spAutoFit/>
          </a:bodyPr>
          <a:lstStyle/>
          <a:p>
            <a:r>
              <a:rPr lang="en-US" sz="1600" dirty="0">
                <a:latin typeface="Aktiv Grotesk" panose="020B0504020202020204"/>
              </a:rPr>
              <a:t>Budget-friendly, wired stereo earbud with an in-line microphone designed primarily for education, healthcare, and single-use scenarios.</a:t>
            </a:r>
          </a:p>
        </p:txBody>
      </p:sp>
    </p:spTree>
    <p:extLst>
      <p:ext uri="{BB962C8B-B14F-4D97-AF65-F5344CB8AC3E}">
        <p14:creationId xmlns:p14="http://schemas.microsoft.com/office/powerpoint/2010/main" val="961618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DB8B7-4708-71E4-41BC-5019B24D281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9ED5B6-BB8B-B63A-2702-B3CF93A6E050}"/>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88844359-6EA2-A845-58B2-6CD4F973E2A1}"/>
              </a:ext>
            </a:extLst>
          </p:cNvPr>
          <p:cNvCxnSpPr>
            <a:cxnSpLocks/>
            <a:endCxn id="13" idx="4"/>
          </p:cNvCxnSpPr>
          <p:nvPr/>
        </p:nvCxnSpPr>
        <p:spPr>
          <a:xfrm>
            <a:off x="3248297" y="1872341"/>
            <a:ext cx="0" cy="229202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black and white logo&#10;&#10;AI-generated content may be incorrect.">
            <a:extLst>
              <a:ext uri="{FF2B5EF4-FFF2-40B4-BE49-F238E27FC236}">
                <a16:creationId xmlns:a16="http://schemas.microsoft.com/office/drawing/2014/main" id="{9A6F70F2-A0AF-1D1D-0265-6DB9908FCED0}"/>
              </a:ext>
            </a:extLst>
          </p:cNvPr>
          <p:cNvPicPr>
            <a:picLocks noChangeAspect="1"/>
          </p:cNvPicPr>
          <p:nvPr/>
        </p:nvPicPr>
        <p:blipFill>
          <a:blip r:embed="rId2"/>
          <a:stretch>
            <a:fillRect/>
          </a:stretch>
        </p:blipFill>
        <p:spPr>
          <a:xfrm>
            <a:off x="9932233" y="309565"/>
            <a:ext cx="1788208" cy="834497"/>
          </a:xfrm>
          <a:prstGeom prst="rect">
            <a:avLst/>
          </a:prstGeom>
        </p:spPr>
      </p:pic>
      <p:sp>
        <p:nvSpPr>
          <p:cNvPr id="4" name="Title 1">
            <a:extLst>
              <a:ext uri="{FF2B5EF4-FFF2-40B4-BE49-F238E27FC236}">
                <a16:creationId xmlns:a16="http://schemas.microsoft.com/office/drawing/2014/main" id="{4F81927B-BA6E-593F-3163-A2024C8FA6AF}"/>
              </a:ext>
            </a:extLst>
          </p:cNvPr>
          <p:cNvSpPr>
            <a:spLocks noGrp="1"/>
          </p:cNvSpPr>
          <p:nvPr>
            <p:ph type="title"/>
          </p:nvPr>
        </p:nvSpPr>
        <p:spPr>
          <a:xfrm>
            <a:off x="371916" y="353697"/>
            <a:ext cx="10206488" cy="506631"/>
          </a:xfrm>
        </p:spPr>
        <p:txBody>
          <a:bodyPr>
            <a:normAutofit fontScale="90000"/>
          </a:bodyPr>
          <a:lstStyle/>
          <a:p>
            <a:r>
              <a:rPr lang="en-US" dirty="0">
                <a:solidFill>
                  <a:schemeClr val="bg1"/>
                </a:solidFill>
              </a:rPr>
              <a:t>Agenda</a:t>
            </a:r>
          </a:p>
        </p:txBody>
      </p:sp>
      <p:sp>
        <p:nvSpPr>
          <p:cNvPr id="5" name="TextBox 4">
            <a:extLst>
              <a:ext uri="{FF2B5EF4-FFF2-40B4-BE49-F238E27FC236}">
                <a16:creationId xmlns:a16="http://schemas.microsoft.com/office/drawing/2014/main" id="{F7A2AE6C-B24C-C698-80AD-736B61061CD4}"/>
              </a:ext>
            </a:extLst>
          </p:cNvPr>
          <p:cNvSpPr txBox="1"/>
          <p:nvPr/>
        </p:nvSpPr>
        <p:spPr>
          <a:xfrm>
            <a:off x="3505758" y="1616445"/>
            <a:ext cx="5833264" cy="2677656"/>
          </a:xfrm>
          <a:prstGeom prst="rect">
            <a:avLst/>
          </a:prstGeom>
          <a:noFill/>
        </p:spPr>
        <p:txBody>
          <a:bodyPr wrap="none" rtlCol="0">
            <a:spAutoFit/>
          </a:bodyPr>
          <a:lstStyle/>
          <a:p>
            <a:r>
              <a:rPr lang="en-US" sz="2400" dirty="0">
                <a:solidFill>
                  <a:schemeClr val="bg1"/>
                </a:solidFill>
              </a:rPr>
              <a:t>The AVID Difference</a:t>
            </a:r>
          </a:p>
          <a:p>
            <a:endParaRPr lang="en-US" sz="2400" dirty="0">
              <a:solidFill>
                <a:schemeClr val="bg1"/>
              </a:solidFill>
            </a:endParaRPr>
          </a:p>
          <a:p>
            <a:r>
              <a:rPr lang="en-US" sz="2400" dirty="0">
                <a:solidFill>
                  <a:schemeClr val="bg1"/>
                </a:solidFill>
              </a:rPr>
              <a:t>Education Focused Headsets</a:t>
            </a:r>
          </a:p>
          <a:p>
            <a:endParaRPr lang="en-US" sz="2400" dirty="0">
              <a:solidFill>
                <a:schemeClr val="bg1"/>
              </a:solidFill>
            </a:endParaRPr>
          </a:p>
          <a:p>
            <a:r>
              <a:rPr lang="en-US" sz="2400" dirty="0">
                <a:solidFill>
                  <a:schemeClr val="bg1"/>
                </a:solidFill>
              </a:rPr>
              <a:t>Economy Headphones and Earbuds</a:t>
            </a:r>
          </a:p>
          <a:p>
            <a:endParaRPr lang="en-US" sz="2400" dirty="0">
              <a:solidFill>
                <a:schemeClr val="bg1"/>
              </a:solidFill>
            </a:endParaRPr>
          </a:p>
          <a:p>
            <a:r>
              <a:rPr lang="en-US" sz="2400" dirty="0">
                <a:solidFill>
                  <a:schemeClr val="bg1"/>
                </a:solidFill>
              </a:rPr>
              <a:t>AVID Marketing Tools and Value Services</a:t>
            </a:r>
          </a:p>
        </p:txBody>
      </p:sp>
      <p:sp>
        <p:nvSpPr>
          <p:cNvPr id="6" name="Oval 5">
            <a:extLst>
              <a:ext uri="{FF2B5EF4-FFF2-40B4-BE49-F238E27FC236}">
                <a16:creationId xmlns:a16="http://schemas.microsoft.com/office/drawing/2014/main" id="{1AFC9E99-82AF-14BA-CD2E-BA378469C250}"/>
              </a:ext>
            </a:extLst>
          </p:cNvPr>
          <p:cNvSpPr/>
          <p:nvPr/>
        </p:nvSpPr>
        <p:spPr>
          <a:xfrm>
            <a:off x="3108960" y="1735684"/>
            <a:ext cx="278674" cy="273315"/>
          </a:xfrm>
          <a:prstGeom prst="ellipse">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111B8A4-495E-7D6D-BBAA-055C52AA55ED}"/>
              </a:ext>
            </a:extLst>
          </p:cNvPr>
          <p:cNvSpPr/>
          <p:nvPr/>
        </p:nvSpPr>
        <p:spPr>
          <a:xfrm>
            <a:off x="3108960" y="2454141"/>
            <a:ext cx="278674" cy="273315"/>
          </a:xfrm>
          <a:prstGeom prst="ellipse">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42E4F3F-95F6-C620-E49B-AEF8E50ABEA1}"/>
              </a:ext>
            </a:extLst>
          </p:cNvPr>
          <p:cNvSpPr/>
          <p:nvPr/>
        </p:nvSpPr>
        <p:spPr>
          <a:xfrm>
            <a:off x="3108960" y="3172598"/>
            <a:ext cx="278674" cy="273315"/>
          </a:xfrm>
          <a:prstGeom prst="ellipse">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16DC1557-FEE0-0EC3-EDF0-05D81814006E}"/>
              </a:ext>
            </a:extLst>
          </p:cNvPr>
          <p:cNvSpPr/>
          <p:nvPr/>
        </p:nvSpPr>
        <p:spPr>
          <a:xfrm>
            <a:off x="3108960" y="3891055"/>
            <a:ext cx="278674" cy="273315"/>
          </a:xfrm>
          <a:prstGeom prst="ellipse">
            <a:avLst/>
          </a:prstGeom>
          <a:ln>
            <a:no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6873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D74D9-DF66-5C1B-B5B1-5EF142806C88}"/>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B0F033-C988-82F5-DFBF-B4E3BB30A449}"/>
              </a:ext>
            </a:extLst>
          </p:cNvPr>
          <p:cNvSpPr/>
          <p:nvPr/>
        </p:nvSpPr>
        <p:spPr>
          <a:xfrm>
            <a:off x="136801" y="1514206"/>
            <a:ext cx="5153217" cy="377489"/>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9013E69-699D-6FBB-73E0-10B7AFFDDBD8}"/>
              </a:ext>
            </a:extLst>
          </p:cNvPr>
          <p:cNvSpPr txBox="1"/>
          <p:nvPr/>
        </p:nvSpPr>
        <p:spPr>
          <a:xfrm>
            <a:off x="2223285" y="9092221"/>
            <a:ext cx="45719" cy="369332"/>
          </a:xfrm>
          <a:prstGeom prst="rect">
            <a:avLst/>
          </a:prstGeom>
          <a:noFill/>
        </p:spPr>
        <p:txBody>
          <a:bodyPr wrap="square" rtlCol="0">
            <a:spAutoFit/>
          </a:bodyPr>
          <a:lstStyle/>
          <a:p>
            <a:endParaRPr lang="en-US" dirty="0"/>
          </a:p>
        </p:txBody>
      </p:sp>
      <p:pic>
        <p:nvPicPr>
          <p:cNvPr id="5" name="Picture 4" descr="A picture containing dryer&#10;&#10;Description automatically generated">
            <a:extLst>
              <a:ext uri="{FF2B5EF4-FFF2-40B4-BE49-F238E27FC236}">
                <a16:creationId xmlns:a16="http://schemas.microsoft.com/office/drawing/2014/main" id="{616C4BCE-4538-E427-9CD1-5C7D33EEF8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6801" y="2350941"/>
            <a:ext cx="2356156" cy="926450"/>
          </a:xfrm>
          <a:prstGeom prst="rect">
            <a:avLst/>
          </a:prstGeom>
          <a:noFill/>
          <a:ln cap="flat">
            <a:noFill/>
          </a:ln>
        </p:spPr>
      </p:pic>
      <p:pic>
        <p:nvPicPr>
          <p:cNvPr id="7" name="Picture 2">
            <a:extLst>
              <a:ext uri="{FF2B5EF4-FFF2-40B4-BE49-F238E27FC236}">
                <a16:creationId xmlns:a16="http://schemas.microsoft.com/office/drawing/2014/main" id="{5A2D6894-13DF-6CFB-6D0D-59123F031B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35080" y="5195736"/>
            <a:ext cx="923051" cy="880876"/>
          </a:xfrm>
          <a:prstGeom prst="rect">
            <a:avLst/>
          </a:prstGeom>
          <a:noFill/>
          <a:ln cap="flat">
            <a:noFill/>
          </a:ln>
        </p:spPr>
      </p:pic>
      <p:pic>
        <p:nvPicPr>
          <p:cNvPr id="10" name="Picture 9" descr="A tablet with a cord plugged into a notebook&#10;&#10;AI-generated content may be incorrect.">
            <a:extLst>
              <a:ext uri="{FF2B5EF4-FFF2-40B4-BE49-F238E27FC236}">
                <a16:creationId xmlns:a16="http://schemas.microsoft.com/office/drawing/2014/main" id="{971F888A-23D0-4BDD-C85F-313510711D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801" y="3553177"/>
            <a:ext cx="2252727" cy="2252727"/>
          </a:xfrm>
          <a:prstGeom prst="rect">
            <a:avLst/>
          </a:prstGeom>
        </p:spPr>
      </p:pic>
      <p:sp>
        <p:nvSpPr>
          <p:cNvPr id="11" name="TextBox 10">
            <a:extLst>
              <a:ext uri="{FF2B5EF4-FFF2-40B4-BE49-F238E27FC236}">
                <a16:creationId xmlns:a16="http://schemas.microsoft.com/office/drawing/2014/main" id="{0A8314B9-217C-41CC-9C7A-0E904FCE2CA3}"/>
              </a:ext>
            </a:extLst>
          </p:cNvPr>
          <p:cNvSpPr txBox="1"/>
          <p:nvPr/>
        </p:nvSpPr>
        <p:spPr>
          <a:xfrm>
            <a:off x="876209" y="1521689"/>
            <a:ext cx="3674404" cy="369332"/>
          </a:xfrm>
          <a:prstGeom prst="rect">
            <a:avLst/>
          </a:prstGeom>
          <a:noFill/>
        </p:spPr>
        <p:txBody>
          <a:bodyPr wrap="none" rtlCol="0">
            <a:spAutoFit/>
          </a:bodyPr>
          <a:lstStyle/>
          <a:p>
            <a:pPr algn="ctr"/>
            <a:r>
              <a:rPr lang="en-US" dirty="0">
                <a:solidFill>
                  <a:schemeClr val="bg1"/>
                </a:solidFill>
                <a:latin typeface="Aktiv Grotesk Medium" panose="020B0504020202020204" pitchFamily="34" charset="0"/>
                <a:ea typeface="Aktiv Grotesk Medium" panose="020B0504020202020204" pitchFamily="34" charset="0"/>
                <a:cs typeface="Aktiv Grotesk Medium" panose="020B0504020202020204" pitchFamily="34" charset="0"/>
              </a:rPr>
              <a:t>Fishbone Flexible Breakaway Adapter</a:t>
            </a:r>
          </a:p>
        </p:txBody>
      </p:sp>
      <p:sp>
        <p:nvSpPr>
          <p:cNvPr id="12" name="TextBox 11">
            <a:extLst>
              <a:ext uri="{FF2B5EF4-FFF2-40B4-BE49-F238E27FC236}">
                <a16:creationId xmlns:a16="http://schemas.microsoft.com/office/drawing/2014/main" id="{B21A7607-DFCB-CEA8-786A-433B61883E1F}"/>
              </a:ext>
            </a:extLst>
          </p:cNvPr>
          <p:cNvSpPr txBox="1"/>
          <p:nvPr/>
        </p:nvSpPr>
        <p:spPr>
          <a:xfrm>
            <a:off x="2559984" y="2302636"/>
            <a:ext cx="2799186" cy="2893100"/>
          </a:xfrm>
          <a:prstGeom prst="rect">
            <a:avLst/>
          </a:prstGeom>
          <a:noFill/>
        </p:spPr>
        <p:txBody>
          <a:bodyPr wrap="square" rtlCol="0">
            <a:spAutoFit/>
          </a:bodyPr>
          <a:lstStyle/>
          <a:p>
            <a:pPr marL="285750" indent="-285750">
              <a:buClr>
                <a:schemeClr val="accent2"/>
              </a:buClr>
              <a:buFont typeface="Courier New" panose="02070309020205020404" pitchFamily="49" charset="0"/>
              <a:buChar char="o"/>
            </a:pPr>
            <a:r>
              <a:rPr lang="en-US" sz="1400" dirty="0">
                <a:latin typeface="Aktiv Grotesk" panose="020B0504020202020204" pitchFamily="34" charset="0"/>
                <a:ea typeface="Aktiv Grotesk" panose="020B0504020202020204" pitchFamily="34" charset="0"/>
                <a:cs typeface="Aktiv Grotesk" panose="020B0504020202020204" pitchFamily="34" charset="0"/>
              </a:rPr>
              <a:t>Flexible 360-degree input. Plug in from any angle without straining your device’s audio pin.</a:t>
            </a:r>
          </a:p>
          <a:p>
            <a:pPr marL="285750" indent="-285750">
              <a:buClr>
                <a:schemeClr val="accent2"/>
              </a:buClr>
              <a:buFont typeface="Courier New" panose="02070309020205020404" pitchFamily="49" charset="0"/>
              <a:buChar char="o"/>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Clr>
                <a:schemeClr val="accent2"/>
              </a:buClr>
              <a:buFont typeface="Courier New" panose="02070309020205020404" pitchFamily="49" charset="0"/>
              <a:buChar char="o"/>
            </a:pPr>
            <a:r>
              <a:rPr lang="en-US" sz="1400" dirty="0">
                <a:latin typeface="Aktiv Grotesk" panose="020B0504020202020204" pitchFamily="34" charset="0"/>
                <a:ea typeface="Aktiv Grotesk" panose="020B0504020202020204" pitchFamily="34" charset="0"/>
                <a:cs typeface="Aktiv Grotesk" panose="020B0504020202020204" pitchFamily="34" charset="0"/>
              </a:rPr>
              <a:t>Pin protection — Say goodbye to broken audio pins stuck inside your devices.</a:t>
            </a:r>
          </a:p>
          <a:p>
            <a:pPr marL="285750" indent="-285750">
              <a:buClr>
                <a:schemeClr val="accent2"/>
              </a:buClr>
              <a:buFont typeface="Courier New" panose="02070309020205020404" pitchFamily="49" charset="0"/>
              <a:buChar char="o"/>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Clr>
                <a:schemeClr val="accent2"/>
              </a:buClr>
              <a:buFont typeface="Courier New" panose="02070309020205020404" pitchFamily="49" charset="0"/>
              <a:buChar char="o"/>
            </a:pPr>
            <a:r>
              <a:rPr lang="en-US" sz="1400" dirty="0">
                <a:latin typeface="Aktiv Grotesk" panose="020B0504020202020204" pitchFamily="34" charset="0"/>
                <a:ea typeface="Aktiv Grotesk" panose="020B0504020202020204" pitchFamily="34" charset="0"/>
                <a:cs typeface="Aktiv Grotesk" panose="020B0504020202020204" pitchFamily="34" charset="0"/>
              </a:rPr>
              <a:t>Compact, seamless fit, provides secure connection without any interference.</a:t>
            </a:r>
          </a:p>
        </p:txBody>
      </p:sp>
      <p:pic>
        <p:nvPicPr>
          <p:cNvPr id="15" name="Picture 14" descr="A black cable with a black cord&#10;&#10;AI-generated content may be incorrect.">
            <a:extLst>
              <a:ext uri="{FF2B5EF4-FFF2-40B4-BE49-F238E27FC236}">
                <a16:creationId xmlns:a16="http://schemas.microsoft.com/office/drawing/2014/main" id="{EE5C66D3-CE54-A6C7-F3DF-D6E3AD41A6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390886">
            <a:off x="6932014" y="2120004"/>
            <a:ext cx="1388322" cy="1388322"/>
          </a:xfrm>
          <a:prstGeom prst="rect">
            <a:avLst/>
          </a:prstGeom>
        </p:spPr>
      </p:pic>
      <p:sp>
        <p:nvSpPr>
          <p:cNvPr id="18" name="TextBox 17">
            <a:extLst>
              <a:ext uri="{FF2B5EF4-FFF2-40B4-BE49-F238E27FC236}">
                <a16:creationId xmlns:a16="http://schemas.microsoft.com/office/drawing/2014/main" id="{E16A6DB7-B03B-DAF8-812C-D57589DD66E9}"/>
              </a:ext>
            </a:extLst>
          </p:cNvPr>
          <p:cNvSpPr txBox="1"/>
          <p:nvPr/>
        </p:nvSpPr>
        <p:spPr>
          <a:xfrm>
            <a:off x="8997753" y="2302636"/>
            <a:ext cx="2908497" cy="3108543"/>
          </a:xfrm>
          <a:prstGeom prst="rect">
            <a:avLst/>
          </a:prstGeom>
          <a:noFill/>
        </p:spPr>
        <p:txBody>
          <a:bodyPr wrap="square" rtlCol="0">
            <a:spAutoFit/>
          </a:bodyPr>
          <a:lstStyle/>
          <a:p>
            <a:pPr marL="285750" indent="-285750">
              <a:buClr>
                <a:schemeClr val="accent2"/>
              </a:buClr>
              <a:buFont typeface="Courier New" panose="02070309020205020404" pitchFamily="49" charset="0"/>
              <a:buChar char="o"/>
            </a:pPr>
            <a:r>
              <a:rPr lang="en-US" sz="1400" dirty="0">
                <a:latin typeface="Aktiv Grotesk" panose="020B0504020202020204" pitchFamily="34" charset="0"/>
                <a:ea typeface="Aktiv Grotesk" panose="020B0504020202020204" pitchFamily="34" charset="0"/>
                <a:cs typeface="Aktiv Grotesk" panose="020B0504020202020204" pitchFamily="34" charset="0"/>
              </a:rPr>
              <a:t>Flexible input angles protect your device’s audio port.</a:t>
            </a:r>
          </a:p>
          <a:p>
            <a:pPr marL="285750" indent="-285750">
              <a:buClr>
                <a:schemeClr val="accent2"/>
              </a:buClr>
              <a:buFont typeface="Courier New" panose="02070309020205020404" pitchFamily="49" charset="0"/>
              <a:buChar char="o"/>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Clr>
                <a:schemeClr val="accent2"/>
              </a:buClr>
              <a:buFont typeface="Courier New" panose="02070309020205020404" pitchFamily="49" charset="0"/>
              <a:buChar char="o"/>
            </a:pPr>
            <a:r>
              <a:rPr lang="en-US" sz="1400" dirty="0">
                <a:latin typeface="Aktiv Grotesk" panose="020B0504020202020204" pitchFamily="34" charset="0"/>
                <a:ea typeface="Aktiv Grotesk" panose="020B0504020202020204" pitchFamily="34" charset="0"/>
                <a:cs typeface="Aktiv Grotesk" panose="020B0504020202020204" pitchFamily="34" charset="0"/>
              </a:rPr>
              <a:t>Effortlessly connect 3.5mm audio solutions to any USB-C device.</a:t>
            </a:r>
          </a:p>
          <a:p>
            <a:pPr marL="285750" indent="-285750">
              <a:buClr>
                <a:schemeClr val="accent2"/>
              </a:buClr>
              <a:buFont typeface="Courier New" panose="02070309020205020404" pitchFamily="49" charset="0"/>
              <a:buChar char="o"/>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Clr>
                <a:schemeClr val="accent2"/>
              </a:buClr>
              <a:buFont typeface="Courier New" panose="02070309020205020404" pitchFamily="49" charset="0"/>
              <a:buChar char="o"/>
            </a:pPr>
            <a:r>
              <a:rPr lang="en-US" sz="1400" dirty="0">
                <a:latin typeface="Aktiv Grotesk" panose="020B0504020202020204" pitchFamily="34" charset="0"/>
                <a:ea typeface="Aktiv Grotesk" panose="020B0504020202020204" pitchFamily="34" charset="0"/>
                <a:cs typeface="Aktiv Grotesk" panose="020B0504020202020204" pitchFamily="34" charset="0"/>
              </a:rPr>
              <a:t>Plug &amp; Play compatibility with Android, Apple, and Windows 10/11 devices.</a:t>
            </a:r>
          </a:p>
          <a:p>
            <a:pPr marL="285750" indent="-285750">
              <a:buClr>
                <a:schemeClr val="accent2"/>
              </a:buClr>
              <a:buFont typeface="Courier New" panose="02070309020205020404" pitchFamily="49" charset="0"/>
              <a:buChar char="o"/>
            </a:pPr>
            <a:endParaRPr lang="en-US" sz="1400" dirty="0">
              <a:latin typeface="Aktiv Grotesk" panose="020B0504020202020204" pitchFamily="34" charset="0"/>
              <a:ea typeface="Aktiv Grotesk" panose="020B0504020202020204" pitchFamily="34" charset="0"/>
              <a:cs typeface="Aktiv Grotesk" panose="020B0504020202020204" pitchFamily="34" charset="0"/>
            </a:endParaRPr>
          </a:p>
          <a:p>
            <a:pPr marL="285750" indent="-285750">
              <a:buClr>
                <a:schemeClr val="accent2"/>
              </a:buClr>
              <a:buFont typeface="Courier New" panose="02070309020205020404" pitchFamily="49" charset="0"/>
              <a:buChar char="o"/>
            </a:pPr>
            <a:r>
              <a:rPr lang="en-US" sz="1400" dirty="0">
                <a:latin typeface="Aktiv Grotesk" panose="020B0504020202020204" pitchFamily="34" charset="0"/>
                <a:ea typeface="Aktiv Grotesk" panose="020B0504020202020204" pitchFamily="34" charset="0"/>
                <a:cs typeface="Aktiv Grotesk" panose="020B0504020202020204" pitchFamily="34" charset="0"/>
              </a:rPr>
              <a:t>Safer listening — volume capped below 96dB* for a worry-free audio experience.</a:t>
            </a:r>
          </a:p>
        </p:txBody>
      </p:sp>
      <p:sp>
        <p:nvSpPr>
          <p:cNvPr id="19" name="TextBox 18">
            <a:extLst>
              <a:ext uri="{FF2B5EF4-FFF2-40B4-BE49-F238E27FC236}">
                <a16:creationId xmlns:a16="http://schemas.microsoft.com/office/drawing/2014/main" id="{C50E8272-F0AA-3531-98ED-5CE9B551E2AD}"/>
              </a:ext>
            </a:extLst>
          </p:cNvPr>
          <p:cNvSpPr txBox="1"/>
          <p:nvPr/>
        </p:nvSpPr>
        <p:spPr>
          <a:xfrm>
            <a:off x="9994672" y="6076612"/>
            <a:ext cx="2197328" cy="430887"/>
          </a:xfrm>
          <a:prstGeom prst="rect">
            <a:avLst/>
          </a:prstGeom>
          <a:noFill/>
        </p:spPr>
        <p:txBody>
          <a:bodyPr wrap="square" rtlCol="0">
            <a:spAutoFit/>
          </a:bodyPr>
          <a:lstStyle/>
          <a:p>
            <a:r>
              <a:rPr lang="en-US" sz="1100" dirty="0">
                <a:latin typeface="Aktiv Grotesk" panose="020B0504020202020204"/>
                <a:cs typeface="Segoe UI" panose="020B0502040204020203" pitchFamily="34" charset="0"/>
              </a:rPr>
              <a:t>*depending on the headset’s </a:t>
            </a:r>
            <a:br>
              <a:rPr lang="en-US" sz="1100" dirty="0">
                <a:latin typeface="Aktiv Grotesk" panose="020B0504020202020204"/>
                <a:cs typeface="Segoe UI" panose="020B0502040204020203" pitchFamily="34" charset="0"/>
              </a:rPr>
            </a:br>
            <a:r>
              <a:rPr lang="en-US" sz="1100" dirty="0">
                <a:latin typeface="Aktiv Grotesk" panose="020B0504020202020204"/>
                <a:cs typeface="Segoe UI" panose="020B0502040204020203" pitchFamily="34" charset="0"/>
              </a:rPr>
              <a:t>   volume limiting capabilities</a:t>
            </a:r>
          </a:p>
        </p:txBody>
      </p:sp>
      <p:sp>
        <p:nvSpPr>
          <p:cNvPr id="9" name="Rectangle: Rounded Corners 8">
            <a:extLst>
              <a:ext uri="{FF2B5EF4-FFF2-40B4-BE49-F238E27FC236}">
                <a16:creationId xmlns:a16="http://schemas.microsoft.com/office/drawing/2014/main" id="{5E1A3252-B037-0E7D-9AF1-3CBAC25CC3EA}"/>
              </a:ext>
            </a:extLst>
          </p:cNvPr>
          <p:cNvSpPr/>
          <p:nvPr/>
        </p:nvSpPr>
        <p:spPr>
          <a:xfrm>
            <a:off x="5953956" y="1521083"/>
            <a:ext cx="6047564" cy="377489"/>
          </a:xfrm>
          <a:prstGeom prst="round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CB4215C-EB4A-EE6F-44E1-A4528C9A743D}"/>
              </a:ext>
            </a:extLst>
          </p:cNvPr>
          <p:cNvSpPr txBox="1"/>
          <p:nvPr/>
        </p:nvSpPr>
        <p:spPr>
          <a:xfrm>
            <a:off x="6798619" y="1519041"/>
            <a:ext cx="4358245" cy="369332"/>
          </a:xfrm>
          <a:prstGeom prst="rect">
            <a:avLst/>
          </a:prstGeom>
          <a:noFill/>
        </p:spPr>
        <p:txBody>
          <a:bodyPr wrap="none" rtlCol="0">
            <a:spAutoFit/>
          </a:bodyPr>
          <a:lstStyle/>
          <a:p>
            <a:pPr algn="ctr"/>
            <a:r>
              <a:rPr lang="en-US" dirty="0">
                <a:solidFill>
                  <a:schemeClr val="bg1"/>
                </a:solidFill>
                <a:latin typeface="Aktiv Grotesk Medium" panose="020B0504020202020204" pitchFamily="34" charset="0"/>
                <a:ea typeface="Aktiv Grotesk Medium" panose="020B0504020202020204" pitchFamily="34" charset="0"/>
                <a:cs typeface="Aktiv Grotesk Medium" panose="020B0504020202020204" pitchFamily="34" charset="0"/>
              </a:rPr>
              <a:t>USB-C to 3.5mm Flexible Breakaway Adapter</a:t>
            </a:r>
          </a:p>
        </p:txBody>
      </p:sp>
      <p:sp>
        <p:nvSpPr>
          <p:cNvPr id="4" name="Title 1">
            <a:extLst>
              <a:ext uri="{FF2B5EF4-FFF2-40B4-BE49-F238E27FC236}">
                <a16:creationId xmlns:a16="http://schemas.microsoft.com/office/drawing/2014/main" id="{D1811BE0-E6AE-ECF5-2A33-A2E227C063BC}"/>
              </a:ext>
            </a:extLst>
          </p:cNvPr>
          <p:cNvSpPr>
            <a:spLocks noGrp="1"/>
          </p:cNvSpPr>
          <p:nvPr>
            <p:ph type="title"/>
          </p:nvPr>
        </p:nvSpPr>
        <p:spPr>
          <a:xfrm>
            <a:off x="371916" y="353697"/>
            <a:ext cx="10206488" cy="506631"/>
          </a:xfrm>
        </p:spPr>
        <p:txBody>
          <a:bodyPr>
            <a:noAutofit/>
          </a:bodyPr>
          <a:lstStyle/>
          <a:p>
            <a:r>
              <a:rPr lang="en-US" dirty="0"/>
              <a:t>Headset Accessories</a:t>
            </a:r>
          </a:p>
        </p:txBody>
      </p:sp>
      <p:pic>
        <p:nvPicPr>
          <p:cNvPr id="6" name="Picture 5" descr="A headphones on a computer&#10;&#10;AI-generated content may be incorrect.">
            <a:extLst>
              <a:ext uri="{FF2B5EF4-FFF2-40B4-BE49-F238E27FC236}">
                <a16:creationId xmlns:a16="http://schemas.microsoft.com/office/drawing/2014/main" id="{39F83253-2166-AFC4-165D-1426915037B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99811" y="3553176"/>
            <a:ext cx="2252727" cy="2252727"/>
          </a:xfrm>
          <a:prstGeom prst="rect">
            <a:avLst/>
          </a:prstGeom>
        </p:spPr>
      </p:pic>
      <p:graphicFrame>
        <p:nvGraphicFramePr>
          <p:cNvPr id="16" name="Table 15">
            <a:extLst>
              <a:ext uri="{FF2B5EF4-FFF2-40B4-BE49-F238E27FC236}">
                <a16:creationId xmlns:a16="http://schemas.microsoft.com/office/drawing/2014/main" id="{4BFE1647-B2C2-90F0-69CB-CF23E3E70042}"/>
              </a:ext>
            </a:extLst>
          </p:cNvPr>
          <p:cNvGraphicFramePr>
            <a:graphicFrameLocks noGrp="1"/>
          </p:cNvGraphicFramePr>
          <p:nvPr>
            <p:extLst>
              <p:ext uri="{D42A27DB-BD31-4B8C-83A1-F6EECF244321}">
                <p14:modId xmlns:p14="http://schemas.microsoft.com/office/powerpoint/2010/main" val="1321470090"/>
              </p:ext>
            </p:extLst>
          </p:nvPr>
        </p:nvGraphicFramePr>
        <p:xfrm>
          <a:off x="474647" y="5947732"/>
          <a:ext cx="1680464" cy="487680"/>
        </p:xfrm>
        <a:graphic>
          <a:graphicData uri="http://schemas.openxmlformats.org/drawingml/2006/table">
            <a:tbl>
              <a:tblPr firstRow="1" bandRow="1">
                <a:tableStyleId>{5C22544A-7EE6-4342-B048-85BDC9FD1C3A}</a:tableStyleId>
              </a:tblPr>
              <a:tblGrid>
                <a:gridCol w="1177544">
                  <a:extLst>
                    <a:ext uri="{9D8B030D-6E8A-4147-A177-3AD203B41FA5}">
                      <a16:colId xmlns:a16="http://schemas.microsoft.com/office/drawing/2014/main" val="3230519898"/>
                    </a:ext>
                  </a:extLst>
                </a:gridCol>
                <a:gridCol w="502920">
                  <a:extLst>
                    <a:ext uri="{9D8B030D-6E8A-4147-A177-3AD203B41FA5}">
                      <a16:colId xmlns:a16="http://schemas.microsoft.com/office/drawing/2014/main" val="2406960846"/>
                    </a:ext>
                  </a:extLst>
                </a:gridCol>
              </a:tblGrid>
              <a:tr h="185590">
                <a:tc>
                  <a:txBody>
                    <a:bodyPr/>
                    <a:lstStyle/>
                    <a:p>
                      <a:r>
                        <a:rPr lang="en-US" sz="1000" dirty="0">
                          <a:solidFill>
                            <a:schemeClr val="tx1"/>
                          </a:solidFill>
                          <a:latin typeface="Aktiv Grotesk" panose="020B0504020202020204"/>
                        </a:rPr>
                        <a:t>Item #</a:t>
                      </a:r>
                    </a:p>
                  </a:txBody>
                  <a:tcPr>
                    <a:solidFill>
                      <a:schemeClr val="bg1">
                        <a:lumMod val="75000"/>
                      </a:schemeClr>
                    </a:solidFill>
                  </a:tcPr>
                </a:tc>
                <a:tc>
                  <a:txBody>
                    <a:bodyPr/>
                    <a:lstStyle/>
                    <a:p>
                      <a:r>
                        <a:rPr lang="en-US" sz="1000" dirty="0">
                          <a:solidFill>
                            <a:schemeClr val="tx1"/>
                          </a:solidFill>
                          <a:latin typeface="Aktiv Grotesk" panose="020B0504020202020204"/>
                        </a:rPr>
                        <a:t>MSRP</a:t>
                      </a:r>
                    </a:p>
                  </a:txBody>
                  <a:tcPr>
                    <a:solidFill>
                      <a:schemeClr val="bg1">
                        <a:lumMod val="75000"/>
                      </a:schemeClr>
                    </a:solidFill>
                  </a:tcPr>
                </a:tc>
                <a:extLst>
                  <a:ext uri="{0D108BD9-81ED-4DB2-BD59-A6C34878D82A}">
                    <a16:rowId xmlns:a16="http://schemas.microsoft.com/office/drawing/2014/main" val="4212009636"/>
                  </a:ext>
                </a:extLst>
              </a:tr>
              <a:tr h="206926">
                <a:tc>
                  <a:txBody>
                    <a:bodyPr/>
                    <a:lstStyle/>
                    <a:p>
                      <a:r>
                        <a:rPr lang="en-US" sz="1000" dirty="0">
                          <a:latin typeface="Aktiv Grotesk" panose="020B0504020202020204"/>
                        </a:rPr>
                        <a:t>5ADPFISHBONE</a:t>
                      </a:r>
                    </a:p>
                  </a:txBody>
                  <a:tcPr/>
                </a:tc>
                <a:tc>
                  <a:txBody>
                    <a:bodyPr/>
                    <a:lstStyle/>
                    <a:p>
                      <a:r>
                        <a:rPr lang="en-US" sz="1000" dirty="0">
                          <a:latin typeface="Aktiv Grotesk" panose="020B0504020202020204"/>
                        </a:rPr>
                        <a:t>$2.75</a:t>
                      </a:r>
                    </a:p>
                  </a:txBody>
                  <a:tcPr/>
                </a:tc>
                <a:extLst>
                  <a:ext uri="{0D108BD9-81ED-4DB2-BD59-A6C34878D82A}">
                    <a16:rowId xmlns:a16="http://schemas.microsoft.com/office/drawing/2014/main" val="3699853901"/>
                  </a:ext>
                </a:extLst>
              </a:tr>
            </a:tbl>
          </a:graphicData>
        </a:graphic>
      </p:graphicFrame>
      <p:graphicFrame>
        <p:nvGraphicFramePr>
          <p:cNvPr id="17" name="Table 16">
            <a:extLst>
              <a:ext uri="{FF2B5EF4-FFF2-40B4-BE49-F238E27FC236}">
                <a16:creationId xmlns:a16="http://schemas.microsoft.com/office/drawing/2014/main" id="{71390B4C-6C15-CE3B-5A8A-2A1068B14685}"/>
              </a:ext>
            </a:extLst>
          </p:cNvPr>
          <p:cNvGraphicFramePr>
            <a:graphicFrameLocks noGrp="1"/>
          </p:cNvGraphicFramePr>
          <p:nvPr>
            <p:extLst>
              <p:ext uri="{D42A27DB-BD31-4B8C-83A1-F6EECF244321}">
                <p14:modId xmlns:p14="http://schemas.microsoft.com/office/powerpoint/2010/main" val="960499592"/>
              </p:ext>
            </p:extLst>
          </p:nvPr>
        </p:nvGraphicFramePr>
        <p:xfrm>
          <a:off x="6714148" y="5947732"/>
          <a:ext cx="1907337" cy="487680"/>
        </p:xfrm>
        <a:graphic>
          <a:graphicData uri="http://schemas.openxmlformats.org/drawingml/2006/table">
            <a:tbl>
              <a:tblPr firstRow="1" bandRow="1">
                <a:tableStyleId>{5C22544A-7EE6-4342-B048-85BDC9FD1C3A}</a:tableStyleId>
              </a:tblPr>
              <a:tblGrid>
                <a:gridCol w="1336519">
                  <a:extLst>
                    <a:ext uri="{9D8B030D-6E8A-4147-A177-3AD203B41FA5}">
                      <a16:colId xmlns:a16="http://schemas.microsoft.com/office/drawing/2014/main" val="3230519898"/>
                    </a:ext>
                  </a:extLst>
                </a:gridCol>
                <a:gridCol w="570818">
                  <a:extLst>
                    <a:ext uri="{9D8B030D-6E8A-4147-A177-3AD203B41FA5}">
                      <a16:colId xmlns:a16="http://schemas.microsoft.com/office/drawing/2014/main" val="2406960846"/>
                    </a:ext>
                  </a:extLst>
                </a:gridCol>
              </a:tblGrid>
              <a:tr h="185590">
                <a:tc>
                  <a:txBody>
                    <a:bodyPr/>
                    <a:lstStyle/>
                    <a:p>
                      <a:r>
                        <a:rPr lang="en-US" sz="1000" dirty="0">
                          <a:solidFill>
                            <a:schemeClr val="tx1"/>
                          </a:solidFill>
                          <a:latin typeface="Aktiv Grotesk" panose="020B0504020202020204"/>
                        </a:rPr>
                        <a:t>Item #</a:t>
                      </a:r>
                    </a:p>
                  </a:txBody>
                  <a:tcPr>
                    <a:solidFill>
                      <a:schemeClr val="bg1">
                        <a:lumMod val="75000"/>
                      </a:schemeClr>
                    </a:solidFill>
                  </a:tcPr>
                </a:tc>
                <a:tc>
                  <a:txBody>
                    <a:bodyPr/>
                    <a:lstStyle/>
                    <a:p>
                      <a:r>
                        <a:rPr lang="en-US" sz="1000" dirty="0">
                          <a:solidFill>
                            <a:schemeClr val="tx1"/>
                          </a:solidFill>
                          <a:latin typeface="Aktiv Grotesk" panose="020B0504020202020204"/>
                        </a:rPr>
                        <a:t>MSRP</a:t>
                      </a:r>
                    </a:p>
                  </a:txBody>
                  <a:tcPr>
                    <a:solidFill>
                      <a:schemeClr val="bg1">
                        <a:lumMod val="75000"/>
                      </a:schemeClr>
                    </a:solidFill>
                  </a:tcPr>
                </a:tc>
                <a:extLst>
                  <a:ext uri="{0D108BD9-81ED-4DB2-BD59-A6C34878D82A}">
                    <a16:rowId xmlns:a16="http://schemas.microsoft.com/office/drawing/2014/main" val="4212009636"/>
                  </a:ext>
                </a:extLst>
              </a:tr>
              <a:tr h="206926">
                <a:tc>
                  <a:txBody>
                    <a:bodyPr/>
                    <a:lstStyle/>
                    <a:p>
                      <a:r>
                        <a:rPr lang="en-US" sz="1000" dirty="0">
                          <a:latin typeface="Aktiv Grotesk" panose="020B0504020202020204"/>
                        </a:rPr>
                        <a:t>ADPPTRRSUSBC-01K</a:t>
                      </a:r>
                    </a:p>
                  </a:txBody>
                  <a:tcPr/>
                </a:tc>
                <a:tc>
                  <a:txBody>
                    <a:bodyPr/>
                    <a:lstStyle/>
                    <a:p>
                      <a:r>
                        <a:rPr lang="en-US" sz="1000" dirty="0">
                          <a:latin typeface="Aktiv Grotesk" panose="020B0504020202020204"/>
                        </a:rPr>
                        <a:t>$8.45</a:t>
                      </a:r>
                    </a:p>
                  </a:txBody>
                  <a:tcPr/>
                </a:tc>
                <a:extLst>
                  <a:ext uri="{0D108BD9-81ED-4DB2-BD59-A6C34878D82A}">
                    <a16:rowId xmlns:a16="http://schemas.microsoft.com/office/drawing/2014/main" val="3699853901"/>
                  </a:ext>
                </a:extLst>
              </a:tr>
            </a:tbl>
          </a:graphicData>
        </a:graphic>
      </p:graphicFrame>
    </p:spTree>
    <p:extLst>
      <p:ext uri="{BB962C8B-B14F-4D97-AF65-F5344CB8AC3E}">
        <p14:creationId xmlns:p14="http://schemas.microsoft.com/office/powerpoint/2010/main" val="2735649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65CA2C-6544-5686-99BB-837F8E7A35DA}"/>
              </a:ext>
            </a:extLst>
          </p:cNvPr>
          <p:cNvSpPr txBox="1">
            <a:spLocks/>
          </p:cNvSpPr>
          <p:nvPr/>
        </p:nvSpPr>
        <p:spPr>
          <a:xfrm>
            <a:off x="243050" y="527099"/>
            <a:ext cx="5045893" cy="3924119"/>
          </a:xfrm>
          <a:prstGeom prst="rect">
            <a:avLst/>
          </a:prstGeom>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3200" b="0" i="0" kern="1200">
                <a:solidFill>
                  <a:schemeClr val="tx1"/>
                </a:solidFill>
                <a:latin typeface="Aktiv Grotesk Medium" panose="020B0504020202020204" pitchFamily="34" charset="0"/>
                <a:ea typeface="Aktiv Grotesk Medium" panose="020B0504020202020204" pitchFamily="34" charset="0"/>
                <a:cs typeface="Aktiv Grotesk Medium" panose="020B0504020202020204" pitchFamily="34" charset="0"/>
              </a:defRPr>
            </a:lvl1pPr>
          </a:lstStyle>
          <a:p>
            <a:pPr>
              <a:lnSpc>
                <a:spcPct val="170000"/>
              </a:lnSpc>
            </a:pPr>
            <a:r>
              <a:rPr lang="en-US" sz="5100" dirty="0">
                <a:latin typeface="Aktiv Grotesk" panose="020B0504020202020204" pitchFamily="34" charset="0"/>
                <a:ea typeface="Aktiv Grotesk" panose="020B0504020202020204" pitchFamily="34" charset="0"/>
                <a:cs typeface="Aktiv Grotesk" panose="020B0504020202020204" pitchFamily="34" charset="0"/>
              </a:rPr>
              <a:t>Got old headsets?</a:t>
            </a:r>
            <a:br>
              <a:rPr lang="en-US" sz="4400" dirty="0">
                <a:latin typeface="Aktiv Grotesk" panose="020B0504020202020204" pitchFamily="34" charset="0"/>
                <a:ea typeface="Aktiv Grotesk" panose="020B0504020202020204" pitchFamily="34" charset="0"/>
                <a:cs typeface="Aktiv Grotesk" panose="020B0504020202020204" pitchFamily="34" charset="0"/>
              </a:rPr>
            </a:br>
            <a:r>
              <a:rPr lang="en-US" sz="2800" dirty="0">
                <a:latin typeface="Aktiv Grotesk" panose="020B0504020202020204" pitchFamily="34" charset="0"/>
                <a:ea typeface="Aktiv Grotesk" panose="020B0504020202020204" pitchFamily="34" charset="0"/>
                <a:cs typeface="Aktiv Grotesk" panose="020B0504020202020204" pitchFamily="34" charset="0"/>
              </a:rPr>
              <a:t>Join our </a:t>
            </a:r>
            <a:r>
              <a:rPr lang="en-US" sz="2800" b="1" dirty="0">
                <a:latin typeface="Aktiv Grotesk" panose="020B0504020202020204" pitchFamily="34" charset="0"/>
                <a:ea typeface="Aktiv Grotesk" panose="020B0504020202020204" pitchFamily="34" charset="0"/>
                <a:cs typeface="Aktiv Grotesk" panose="020B0504020202020204" pitchFamily="34" charset="0"/>
              </a:rPr>
              <a:t>free and easy Audio Recycle Program </a:t>
            </a:r>
            <a:r>
              <a:rPr lang="en-US" sz="2800" dirty="0">
                <a:latin typeface="Aktiv Grotesk" panose="020B0504020202020204" pitchFamily="34" charset="0"/>
                <a:ea typeface="Aktiv Grotesk" panose="020B0504020202020204" pitchFamily="34" charset="0"/>
                <a:cs typeface="Aktiv Grotesk" panose="020B0504020202020204" pitchFamily="34" charset="0"/>
              </a:rPr>
              <a:t>and give used headphones, headsets, and earbuds (of any brand!) a second life. </a:t>
            </a:r>
          </a:p>
          <a:p>
            <a:pPr>
              <a:lnSpc>
                <a:spcPct val="170000"/>
              </a:lnSpc>
            </a:pPr>
            <a:endParaRPr lang="en-US" sz="2800" i="1" dirty="0">
              <a:solidFill>
                <a:schemeClr val="accent1"/>
              </a:solidFill>
              <a:latin typeface="Aktiv Grotesk" panose="020B0504020202020204" pitchFamily="34" charset="0"/>
              <a:ea typeface="Aktiv Grotesk" panose="020B0504020202020204" pitchFamily="34" charset="0"/>
              <a:cs typeface="Aktiv Grotesk" panose="020B0504020202020204" pitchFamily="34" charset="0"/>
            </a:endParaRPr>
          </a:p>
          <a:p>
            <a:pPr>
              <a:lnSpc>
                <a:spcPct val="170000"/>
              </a:lnSpc>
            </a:pPr>
            <a:r>
              <a:rPr lang="en-US" sz="2800" i="1" dirty="0">
                <a:solidFill>
                  <a:schemeClr val="accent1"/>
                </a:solidFill>
              </a:rPr>
              <a:t>Our commitment to helping keep </a:t>
            </a:r>
          </a:p>
          <a:p>
            <a:pPr>
              <a:lnSpc>
                <a:spcPct val="170000"/>
              </a:lnSpc>
            </a:pPr>
            <a:r>
              <a:rPr lang="en-US" sz="2800" i="1" dirty="0">
                <a:solidFill>
                  <a:schemeClr val="accent1"/>
                </a:solidFill>
              </a:rPr>
              <a:t>the Earth beautiful!</a:t>
            </a:r>
            <a:endParaRPr lang="en-US" sz="3400" i="1" dirty="0">
              <a:solidFill>
                <a:schemeClr val="accent1"/>
              </a:solidFill>
              <a:latin typeface="Aktiv Grotesk" panose="020B0504020202020204" pitchFamily="34" charset="0"/>
              <a:ea typeface="Aktiv Grotesk" panose="020B0504020202020204" pitchFamily="34" charset="0"/>
              <a:cs typeface="Aktiv Grotesk" panose="020B0504020202020204" pitchFamily="34" charset="0"/>
            </a:endParaRPr>
          </a:p>
        </p:txBody>
      </p:sp>
      <p:pic>
        <p:nvPicPr>
          <p:cNvPr id="4" name="Picture 3" descr="A pair of headphones on a table&#10;&#10;Description automatically generated with medium confidence">
            <a:extLst>
              <a:ext uri="{FF2B5EF4-FFF2-40B4-BE49-F238E27FC236}">
                <a16:creationId xmlns:a16="http://schemas.microsoft.com/office/drawing/2014/main" id="{D9103B48-D47A-75AB-4375-5DB2C481DA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88943" y="0"/>
            <a:ext cx="6903057"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cxnSp>
        <p:nvCxnSpPr>
          <p:cNvPr id="5" name="Straight Connector 4">
            <a:extLst>
              <a:ext uri="{FF2B5EF4-FFF2-40B4-BE49-F238E27FC236}">
                <a16:creationId xmlns:a16="http://schemas.microsoft.com/office/drawing/2014/main" id="{57015C07-FF43-D643-9D40-30601702BA07}"/>
              </a:ext>
            </a:extLst>
          </p:cNvPr>
          <p:cNvCxnSpPr>
            <a:cxnSpLocks/>
          </p:cNvCxnSpPr>
          <p:nvPr/>
        </p:nvCxnSpPr>
        <p:spPr>
          <a:xfrm flipH="1">
            <a:off x="2566373" y="5614072"/>
            <a:ext cx="1" cy="788795"/>
          </a:xfrm>
          <a:prstGeom prst="line">
            <a:avLst/>
          </a:prstGeom>
          <a:ln w="25400">
            <a:solidFill>
              <a:srgbClr val="00947B"/>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 clock, clipart&#10;&#10;Description automatically generated">
            <a:extLst>
              <a:ext uri="{FF2B5EF4-FFF2-40B4-BE49-F238E27FC236}">
                <a16:creationId xmlns:a16="http://schemas.microsoft.com/office/drawing/2014/main" id="{C0EB409E-1A76-8AFE-8E75-23E20EB3CA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983" y="5771311"/>
            <a:ext cx="1733080" cy="474316"/>
          </a:xfrm>
          <a:prstGeom prst="rect">
            <a:avLst/>
          </a:prstGeom>
        </p:spPr>
      </p:pic>
      <p:pic>
        <p:nvPicPr>
          <p:cNvPr id="7" name="Picture 6" descr="Logo&#10;&#10;Description automatically generated">
            <a:extLst>
              <a:ext uri="{FF2B5EF4-FFF2-40B4-BE49-F238E27FC236}">
                <a16:creationId xmlns:a16="http://schemas.microsoft.com/office/drawing/2014/main" id="{0FB29AEF-AD9D-C167-4E31-2F74E8F0EB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12684" y="5682724"/>
            <a:ext cx="1839503" cy="651491"/>
          </a:xfrm>
          <a:prstGeom prst="rect">
            <a:avLst/>
          </a:prstGeom>
        </p:spPr>
      </p:pic>
      <p:sp>
        <p:nvSpPr>
          <p:cNvPr id="8" name="Rectangle: Rounded Corners 7">
            <a:hlinkClick r:id="rId5"/>
            <a:extLst>
              <a:ext uri="{FF2B5EF4-FFF2-40B4-BE49-F238E27FC236}">
                <a16:creationId xmlns:a16="http://schemas.microsoft.com/office/drawing/2014/main" id="{0BF116B3-32D3-ED07-AF7A-44B31585854B}"/>
              </a:ext>
            </a:extLst>
          </p:cNvPr>
          <p:cNvSpPr/>
          <p:nvPr/>
        </p:nvSpPr>
        <p:spPr>
          <a:xfrm>
            <a:off x="390728" y="4561157"/>
            <a:ext cx="1733072" cy="3143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Aktiv Grotesk Medium" panose="020B0504020202020204"/>
              </a:rPr>
              <a:t>Get Started</a:t>
            </a:r>
          </a:p>
        </p:txBody>
      </p:sp>
    </p:spTree>
    <p:extLst>
      <p:ext uri="{BB962C8B-B14F-4D97-AF65-F5344CB8AC3E}">
        <p14:creationId xmlns:p14="http://schemas.microsoft.com/office/powerpoint/2010/main" val="394172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C98840-EA5C-03BE-66F7-52C2FFE0BB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1077" y="3187101"/>
            <a:ext cx="1713372" cy="2185169"/>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30AD6B3-7799-D489-877E-756BED9641F1}"/>
              </a:ext>
            </a:extLst>
          </p:cNvPr>
          <p:cNvSpPr>
            <a:spLocks noGrp="1"/>
          </p:cNvSpPr>
          <p:nvPr>
            <p:ph type="title"/>
          </p:nvPr>
        </p:nvSpPr>
        <p:spPr/>
        <p:txBody>
          <a:bodyPr>
            <a:normAutofit fontScale="90000"/>
          </a:bodyPr>
          <a:lstStyle/>
          <a:p>
            <a:r>
              <a:rPr lang="en-US" dirty="0"/>
              <a:t>AVID Resources</a:t>
            </a:r>
          </a:p>
        </p:txBody>
      </p:sp>
      <p:pic>
        <p:nvPicPr>
          <p:cNvPr id="4" name="Picture 3">
            <a:extLst>
              <a:ext uri="{FF2B5EF4-FFF2-40B4-BE49-F238E27FC236}">
                <a16:creationId xmlns:a16="http://schemas.microsoft.com/office/drawing/2014/main" id="{731F483F-D74E-48DB-AA86-272B9D5755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130" y="1795586"/>
            <a:ext cx="4721748" cy="1057287"/>
          </a:xfrm>
          <a:prstGeom prst="rect">
            <a:avLst/>
          </a:prstGeom>
        </p:spPr>
      </p:pic>
      <p:sp>
        <p:nvSpPr>
          <p:cNvPr id="5" name="TextBox 4">
            <a:hlinkClick r:id="rId4"/>
            <a:extLst>
              <a:ext uri="{FF2B5EF4-FFF2-40B4-BE49-F238E27FC236}">
                <a16:creationId xmlns:a16="http://schemas.microsoft.com/office/drawing/2014/main" id="{5C52E77B-6CEF-1DE4-441C-DCEC46D9BF7F}"/>
              </a:ext>
            </a:extLst>
          </p:cNvPr>
          <p:cNvSpPr txBox="1"/>
          <p:nvPr/>
        </p:nvSpPr>
        <p:spPr>
          <a:xfrm>
            <a:off x="311360" y="1063635"/>
            <a:ext cx="5593519" cy="584775"/>
          </a:xfrm>
          <a:prstGeom prst="rect">
            <a:avLst/>
          </a:prstGeom>
          <a:noFill/>
        </p:spPr>
        <p:txBody>
          <a:bodyPr wrap="none" rtlCol="0">
            <a:spAutoFit/>
          </a:bodyPr>
          <a:lstStyle/>
          <a:p>
            <a:r>
              <a:rPr lang="en-US" b="1" dirty="0">
                <a:solidFill>
                  <a:srgbClr val="00957A"/>
                </a:solidFill>
                <a:latin typeface="Aktiv Grotesk" panose="020B0504020202020204"/>
              </a:rPr>
              <a:t>AVID Partner Portal </a:t>
            </a:r>
            <a:r>
              <a:rPr lang="en-US" dirty="0">
                <a:latin typeface="Aktiv Grotesk" panose="020B0504020202020204"/>
              </a:rPr>
              <a:t>(</a:t>
            </a:r>
            <a:r>
              <a:rPr lang="en-US" dirty="0">
                <a:latin typeface="Aktiv Grotesk" panose="020B0504020202020204"/>
                <a:hlinkClick r:id="rId4"/>
              </a:rPr>
              <a:t>https://fileshare.avidproducts.com/)</a:t>
            </a:r>
            <a:br>
              <a:rPr lang="en-US" dirty="0">
                <a:latin typeface="Aktiv Grotesk" panose="020B0504020202020204"/>
              </a:rPr>
            </a:br>
            <a:r>
              <a:rPr lang="en-US" sz="1400" i="1" dirty="0">
                <a:solidFill>
                  <a:schemeClr val="tx1">
                    <a:lumMod val="75000"/>
                    <a:lumOff val="25000"/>
                  </a:schemeClr>
                </a:solidFill>
                <a:latin typeface="Aktiv Grotesk" panose="020B0504020202020204"/>
              </a:rPr>
              <a:t>link available at </a:t>
            </a:r>
            <a:r>
              <a:rPr lang="en-US" sz="1400" i="1" dirty="0">
                <a:solidFill>
                  <a:schemeClr val="tx1">
                    <a:lumMod val="75000"/>
                    <a:lumOff val="25000"/>
                  </a:schemeClr>
                </a:solidFill>
                <a:latin typeface="Aktiv Grotesk" panose="020B0504020202020204"/>
                <a:hlinkClick r:id="rId5"/>
              </a:rPr>
              <a:t>avidproducts.com </a:t>
            </a:r>
            <a:r>
              <a:rPr lang="en-US" sz="1400" i="1" dirty="0">
                <a:solidFill>
                  <a:schemeClr val="tx1">
                    <a:lumMod val="75000"/>
                    <a:lumOff val="25000"/>
                  </a:schemeClr>
                </a:solidFill>
                <a:latin typeface="Aktiv Grotesk" panose="020B0504020202020204"/>
              </a:rPr>
              <a:t>top nav bar</a:t>
            </a:r>
          </a:p>
        </p:txBody>
      </p:sp>
      <p:sp>
        <p:nvSpPr>
          <p:cNvPr id="10" name="TextBox 9">
            <a:extLst>
              <a:ext uri="{FF2B5EF4-FFF2-40B4-BE49-F238E27FC236}">
                <a16:creationId xmlns:a16="http://schemas.microsoft.com/office/drawing/2014/main" id="{E47F1A84-3393-EB89-3242-F1D54D212B77}"/>
              </a:ext>
            </a:extLst>
          </p:cNvPr>
          <p:cNvSpPr txBox="1"/>
          <p:nvPr/>
        </p:nvSpPr>
        <p:spPr>
          <a:xfrm>
            <a:off x="1949113" y="3282351"/>
            <a:ext cx="4772460" cy="2923877"/>
          </a:xfrm>
          <a:prstGeom prst="rect">
            <a:avLst/>
          </a:prstGeom>
          <a:noFill/>
        </p:spPr>
        <p:txBody>
          <a:bodyPr wrap="none" rtlCol="0">
            <a:spAutoFit/>
          </a:bodyPr>
          <a:lstStyle/>
          <a:p>
            <a:pPr marL="285750" indent="-285750">
              <a:spcAft>
                <a:spcPts val="600"/>
              </a:spcAft>
              <a:buFont typeface="Wingdings" panose="05000000000000000000" pitchFamily="2" charset="2"/>
              <a:buChar char="ü"/>
            </a:pPr>
            <a:r>
              <a:rPr lang="en-US" sz="1600" dirty="0"/>
              <a:t>Product sell sheets</a:t>
            </a:r>
          </a:p>
          <a:p>
            <a:pPr marL="285750" indent="-285750">
              <a:spcAft>
                <a:spcPts val="600"/>
              </a:spcAft>
              <a:buFont typeface="Wingdings" panose="05000000000000000000" pitchFamily="2" charset="2"/>
              <a:buChar char="ü"/>
            </a:pPr>
            <a:r>
              <a:rPr lang="en-US" sz="1600" dirty="0"/>
              <a:t>Product Catalog</a:t>
            </a:r>
          </a:p>
          <a:p>
            <a:pPr marL="285750" indent="-285750">
              <a:spcAft>
                <a:spcPts val="600"/>
              </a:spcAft>
              <a:buFont typeface="Wingdings" panose="05000000000000000000" pitchFamily="2" charset="2"/>
              <a:buChar char="ü"/>
            </a:pPr>
            <a:r>
              <a:rPr lang="en-US" sz="1600" dirty="0"/>
              <a:t>Headset checklist</a:t>
            </a:r>
          </a:p>
          <a:p>
            <a:pPr marL="285750" indent="-285750">
              <a:spcAft>
                <a:spcPts val="600"/>
              </a:spcAft>
              <a:buFont typeface="Wingdings" panose="05000000000000000000" pitchFamily="2" charset="2"/>
              <a:buChar char="ü"/>
            </a:pPr>
            <a:r>
              <a:rPr lang="en-US" sz="1600" dirty="0"/>
              <a:t>Comparison charts</a:t>
            </a:r>
          </a:p>
          <a:p>
            <a:pPr marL="285750" indent="-285750">
              <a:spcAft>
                <a:spcPts val="600"/>
              </a:spcAft>
              <a:buFont typeface="Wingdings" panose="05000000000000000000" pitchFamily="2" charset="2"/>
              <a:buChar char="ü"/>
            </a:pPr>
            <a:r>
              <a:rPr lang="en-US" sz="1600" dirty="0"/>
              <a:t>Reseller campaign toolkits (e.g. back to school)</a:t>
            </a:r>
          </a:p>
          <a:p>
            <a:pPr marL="285750" indent="-285750">
              <a:spcAft>
                <a:spcPts val="600"/>
              </a:spcAft>
              <a:buFont typeface="Wingdings" panose="05000000000000000000" pitchFamily="2" charset="2"/>
              <a:buChar char="ü"/>
            </a:pPr>
            <a:r>
              <a:rPr lang="en-US" sz="1600" dirty="0"/>
              <a:t>Education featured headset flyer</a:t>
            </a:r>
          </a:p>
          <a:p>
            <a:pPr marL="285750" indent="-285750">
              <a:spcAft>
                <a:spcPts val="600"/>
              </a:spcAft>
              <a:buFont typeface="Wingdings" panose="05000000000000000000" pitchFamily="2" charset="2"/>
              <a:buChar char="ü"/>
            </a:pPr>
            <a:r>
              <a:rPr lang="en-US" sz="1600" dirty="0"/>
              <a:t>Product images</a:t>
            </a:r>
          </a:p>
          <a:p>
            <a:pPr marL="285750" indent="-285750">
              <a:spcAft>
                <a:spcPts val="600"/>
              </a:spcAft>
              <a:buFont typeface="Wingdings" panose="05000000000000000000" pitchFamily="2" charset="2"/>
              <a:buChar char="ü"/>
            </a:pPr>
            <a:r>
              <a:rPr lang="en-US" sz="1600" dirty="0"/>
              <a:t>Why AVID presentation</a:t>
            </a:r>
          </a:p>
          <a:p>
            <a:pPr marL="285750" indent="-285750">
              <a:spcAft>
                <a:spcPts val="600"/>
              </a:spcAft>
              <a:buFont typeface="Wingdings" panose="05000000000000000000" pitchFamily="2" charset="2"/>
              <a:buChar char="ü"/>
            </a:pPr>
            <a:r>
              <a:rPr lang="en-US" sz="1600" dirty="0"/>
              <a:t>MSRP price list</a:t>
            </a:r>
          </a:p>
        </p:txBody>
      </p:sp>
      <p:pic>
        <p:nvPicPr>
          <p:cNvPr id="6" name="Picture 5">
            <a:extLst>
              <a:ext uri="{FF2B5EF4-FFF2-40B4-BE49-F238E27FC236}">
                <a16:creationId xmlns:a16="http://schemas.microsoft.com/office/drawing/2014/main" id="{8AB55125-AC45-4AC1-318B-77E617A2C0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82794" y="3718379"/>
            <a:ext cx="1742444" cy="2185169"/>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12289EA6-27CA-A122-BCAC-F69BB4E677C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82338" y="4223884"/>
            <a:ext cx="1685615" cy="2185169"/>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3B985CFF-EA63-B82A-82A5-C7CE3579D750}"/>
              </a:ext>
            </a:extLst>
          </p:cNvPr>
          <p:cNvSpPr/>
          <p:nvPr/>
        </p:nvSpPr>
        <p:spPr>
          <a:xfrm>
            <a:off x="5904879" y="1840901"/>
            <a:ext cx="3354818" cy="896905"/>
          </a:xfrm>
          <a:prstGeom prst="roundRect">
            <a:avLst>
              <a:gd name="adj" fmla="val 1126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2FEC94-06F4-9AD1-A2C2-6E862E982AE9}"/>
              </a:ext>
            </a:extLst>
          </p:cNvPr>
          <p:cNvSpPr txBox="1"/>
          <p:nvPr/>
        </p:nvSpPr>
        <p:spPr>
          <a:xfrm>
            <a:off x="6096000" y="1961343"/>
            <a:ext cx="3748435" cy="646331"/>
          </a:xfrm>
          <a:prstGeom prst="rect">
            <a:avLst/>
          </a:prstGeom>
          <a:noFill/>
        </p:spPr>
        <p:txBody>
          <a:bodyPr wrap="square" rtlCol="0">
            <a:spAutoFit/>
          </a:bodyPr>
          <a:lstStyle/>
          <a:p>
            <a:r>
              <a:rPr lang="en-US" dirty="0">
                <a:solidFill>
                  <a:schemeClr val="bg1"/>
                </a:solidFill>
              </a:rPr>
              <a:t>Username: avideducation</a:t>
            </a:r>
          </a:p>
          <a:p>
            <a:r>
              <a:rPr lang="en-US" dirty="0">
                <a:solidFill>
                  <a:schemeClr val="bg1"/>
                </a:solidFill>
              </a:rPr>
              <a:t>Password:  learnaboutavid!</a:t>
            </a:r>
          </a:p>
        </p:txBody>
      </p:sp>
    </p:spTree>
    <p:extLst>
      <p:ext uri="{BB962C8B-B14F-4D97-AF65-F5344CB8AC3E}">
        <p14:creationId xmlns:p14="http://schemas.microsoft.com/office/powerpoint/2010/main" val="738406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19558-BB30-AB1F-A0DD-3D0B3F53A3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BB81C-0A5C-B48D-52C6-201DE5299468}"/>
              </a:ext>
            </a:extLst>
          </p:cNvPr>
          <p:cNvSpPr>
            <a:spLocks noGrp="1"/>
          </p:cNvSpPr>
          <p:nvPr>
            <p:ph type="title"/>
          </p:nvPr>
        </p:nvSpPr>
        <p:spPr/>
        <p:txBody>
          <a:bodyPr>
            <a:normAutofit fontScale="90000"/>
          </a:bodyPr>
          <a:lstStyle/>
          <a:p>
            <a:r>
              <a:rPr lang="en-US" dirty="0"/>
              <a:t>AVID Customer Samples</a:t>
            </a:r>
          </a:p>
        </p:txBody>
      </p:sp>
      <p:sp>
        <p:nvSpPr>
          <p:cNvPr id="5" name="TextBox 4">
            <a:hlinkClick r:id="rId2"/>
            <a:extLst>
              <a:ext uri="{FF2B5EF4-FFF2-40B4-BE49-F238E27FC236}">
                <a16:creationId xmlns:a16="http://schemas.microsoft.com/office/drawing/2014/main" id="{24CA40D1-3733-9549-9A28-EA8775C45B91}"/>
              </a:ext>
            </a:extLst>
          </p:cNvPr>
          <p:cNvSpPr txBox="1"/>
          <p:nvPr/>
        </p:nvSpPr>
        <p:spPr>
          <a:xfrm>
            <a:off x="311360" y="1063635"/>
            <a:ext cx="5583773" cy="615553"/>
          </a:xfrm>
          <a:prstGeom prst="rect">
            <a:avLst/>
          </a:prstGeom>
          <a:noFill/>
        </p:spPr>
        <p:txBody>
          <a:bodyPr wrap="none" rtlCol="0">
            <a:spAutoFit/>
          </a:bodyPr>
          <a:lstStyle/>
          <a:p>
            <a:r>
              <a:rPr lang="en-US" b="1" dirty="0">
                <a:solidFill>
                  <a:srgbClr val="00957A"/>
                </a:solidFill>
                <a:latin typeface="Aktiv Grotesk" panose="020B0504020202020204"/>
              </a:rPr>
              <a:t>AVID Customer Sample Request Form: </a:t>
            </a:r>
            <a:r>
              <a:rPr lang="en-US" dirty="0">
                <a:hlinkClick r:id="rId3"/>
              </a:rPr>
              <a:t>Sample Request</a:t>
            </a:r>
            <a:br>
              <a:rPr lang="en-US" dirty="0">
                <a:latin typeface="Aktiv Grotesk" panose="020B0504020202020204"/>
              </a:rPr>
            </a:br>
            <a:r>
              <a:rPr lang="en-US" sz="1600" i="1" dirty="0">
                <a:solidFill>
                  <a:schemeClr val="tx1">
                    <a:lumMod val="75000"/>
                    <a:lumOff val="25000"/>
                  </a:schemeClr>
                </a:solidFill>
                <a:latin typeface="Aktiv Grotesk" panose="020B0504020202020204"/>
              </a:rPr>
              <a:t>https://avidproducts.com/sample-request</a:t>
            </a:r>
          </a:p>
        </p:txBody>
      </p:sp>
      <p:pic>
        <p:nvPicPr>
          <p:cNvPr id="4" name="Picture 3">
            <a:extLst>
              <a:ext uri="{FF2B5EF4-FFF2-40B4-BE49-F238E27FC236}">
                <a16:creationId xmlns:a16="http://schemas.microsoft.com/office/drawing/2014/main" id="{81B95FBC-F4FC-7240-F050-C6AB853744FE}"/>
              </a:ext>
            </a:extLst>
          </p:cNvPr>
          <p:cNvPicPr>
            <a:picLocks noChangeAspect="1"/>
          </p:cNvPicPr>
          <p:nvPr/>
        </p:nvPicPr>
        <p:blipFill>
          <a:blip r:embed="rId4"/>
          <a:stretch>
            <a:fillRect/>
          </a:stretch>
        </p:blipFill>
        <p:spPr>
          <a:xfrm>
            <a:off x="1841338" y="1964381"/>
            <a:ext cx="8107590" cy="4798697"/>
          </a:xfrm>
          <a:prstGeom prst="rect">
            <a:avLst/>
          </a:prstGeom>
        </p:spPr>
      </p:pic>
    </p:spTree>
    <p:extLst>
      <p:ext uri="{BB962C8B-B14F-4D97-AF65-F5344CB8AC3E}">
        <p14:creationId xmlns:p14="http://schemas.microsoft.com/office/powerpoint/2010/main" val="638239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596CB-9CA8-F4C0-6CD3-67209BB56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9797FB-217C-F332-65FF-7EAD7D7C58BD}"/>
              </a:ext>
            </a:extLst>
          </p:cNvPr>
          <p:cNvSpPr>
            <a:spLocks noGrp="1"/>
          </p:cNvSpPr>
          <p:nvPr>
            <p:ph type="title"/>
          </p:nvPr>
        </p:nvSpPr>
        <p:spPr/>
        <p:txBody>
          <a:bodyPr>
            <a:normAutofit fontScale="90000"/>
          </a:bodyPr>
          <a:lstStyle/>
          <a:p>
            <a:r>
              <a:rPr lang="en-US" dirty="0"/>
              <a:t>Upcoming Education Event</a:t>
            </a:r>
          </a:p>
        </p:txBody>
      </p:sp>
      <p:sp>
        <p:nvSpPr>
          <p:cNvPr id="7" name="TextBox 6">
            <a:extLst>
              <a:ext uri="{FF2B5EF4-FFF2-40B4-BE49-F238E27FC236}">
                <a16:creationId xmlns:a16="http://schemas.microsoft.com/office/drawing/2014/main" id="{45ADC0D5-631A-D924-C439-DDC510A07090}"/>
              </a:ext>
            </a:extLst>
          </p:cNvPr>
          <p:cNvSpPr txBox="1"/>
          <p:nvPr/>
        </p:nvSpPr>
        <p:spPr>
          <a:xfrm>
            <a:off x="1909286" y="4781452"/>
            <a:ext cx="1556836" cy="646331"/>
          </a:xfrm>
          <a:prstGeom prst="rect">
            <a:avLst/>
          </a:prstGeom>
          <a:noFill/>
        </p:spPr>
        <p:txBody>
          <a:bodyPr wrap="none" rtlCol="0">
            <a:spAutoFit/>
          </a:bodyPr>
          <a:lstStyle/>
          <a:p>
            <a:r>
              <a:rPr lang="en-US" b="1" dirty="0"/>
              <a:t>Booth #2946</a:t>
            </a:r>
          </a:p>
          <a:p>
            <a:pPr marL="285750" indent="-285750">
              <a:buFont typeface="Arial" panose="020B0604020202020204" pitchFamily="34" charset="0"/>
              <a:buChar char="•"/>
            </a:pPr>
            <a:endParaRPr lang="en-US" b="1" dirty="0"/>
          </a:p>
        </p:txBody>
      </p:sp>
      <p:pic>
        <p:nvPicPr>
          <p:cNvPr id="4" name="Picture 3">
            <a:extLst>
              <a:ext uri="{FF2B5EF4-FFF2-40B4-BE49-F238E27FC236}">
                <a16:creationId xmlns:a16="http://schemas.microsoft.com/office/drawing/2014/main" id="{E816EB39-0E97-D5C3-18E0-D796A318B567}"/>
              </a:ext>
            </a:extLst>
          </p:cNvPr>
          <p:cNvPicPr>
            <a:picLocks noChangeAspect="1"/>
          </p:cNvPicPr>
          <p:nvPr/>
        </p:nvPicPr>
        <p:blipFill>
          <a:blip r:embed="rId2"/>
          <a:srcRect l="4571" t="7099" r="3853" b="6066"/>
          <a:stretch>
            <a:fillRect/>
          </a:stretch>
        </p:blipFill>
        <p:spPr>
          <a:xfrm>
            <a:off x="1180122" y="1492739"/>
            <a:ext cx="4829908" cy="3180862"/>
          </a:xfrm>
          <a:prstGeom prst="rect">
            <a:avLst/>
          </a:prstGeom>
        </p:spPr>
      </p:pic>
    </p:spTree>
    <p:extLst>
      <p:ext uri="{BB962C8B-B14F-4D97-AF65-F5344CB8AC3E}">
        <p14:creationId xmlns:p14="http://schemas.microsoft.com/office/powerpoint/2010/main" val="1070027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BCDD-09CA-B2CD-A120-712A441D04D6}"/>
              </a:ext>
            </a:extLst>
          </p:cNvPr>
          <p:cNvSpPr>
            <a:spLocks noGrp="1"/>
          </p:cNvSpPr>
          <p:nvPr>
            <p:ph type="title"/>
          </p:nvPr>
        </p:nvSpPr>
        <p:spPr/>
        <p:txBody>
          <a:bodyPr>
            <a:normAutofit fontScale="90000"/>
          </a:bodyPr>
          <a:lstStyle/>
          <a:p>
            <a:r>
              <a:rPr lang="en-US" dirty="0"/>
              <a:t>Our Partnership Value</a:t>
            </a:r>
          </a:p>
        </p:txBody>
      </p:sp>
      <p:sp>
        <p:nvSpPr>
          <p:cNvPr id="4" name="TextBox 3">
            <a:extLst>
              <a:ext uri="{FF2B5EF4-FFF2-40B4-BE49-F238E27FC236}">
                <a16:creationId xmlns:a16="http://schemas.microsoft.com/office/drawing/2014/main" id="{9A01C118-E2C9-1050-3E59-3B6D0B90B2DB}"/>
              </a:ext>
            </a:extLst>
          </p:cNvPr>
          <p:cNvSpPr txBox="1"/>
          <p:nvPr/>
        </p:nvSpPr>
        <p:spPr>
          <a:xfrm>
            <a:off x="371916" y="972152"/>
            <a:ext cx="6320961" cy="646331"/>
          </a:xfrm>
          <a:prstGeom prst="rect">
            <a:avLst/>
          </a:prstGeom>
          <a:noFill/>
        </p:spPr>
        <p:txBody>
          <a:bodyPr wrap="none" rtlCol="0">
            <a:spAutoFit/>
          </a:bodyPr>
          <a:lstStyle/>
          <a:p>
            <a:r>
              <a:rPr lang="en-US" dirty="0">
                <a:solidFill>
                  <a:schemeClr val="accent1"/>
                </a:solidFill>
                <a:latin typeface="Aktiv Grotesk" panose="020B0504020202020204" pitchFamily="34" charset="0"/>
                <a:ea typeface="Aktiv Grotesk" panose="020B0504020202020204" pitchFamily="34" charset="0"/>
                <a:cs typeface="Aktiv Grotesk" panose="020B0504020202020204" pitchFamily="34" charset="0"/>
              </a:rPr>
              <a:t>The AVID team is here to support your success and deliver</a:t>
            </a:r>
          </a:p>
          <a:p>
            <a:r>
              <a:rPr lang="en-US" dirty="0">
                <a:solidFill>
                  <a:schemeClr val="accent1"/>
                </a:solidFill>
                <a:latin typeface="Aktiv Grotesk" panose="020B0504020202020204" pitchFamily="34" charset="0"/>
                <a:ea typeface="Aktiv Grotesk" panose="020B0504020202020204" pitchFamily="34" charset="0"/>
                <a:cs typeface="Aktiv Grotesk" panose="020B0504020202020204" pitchFamily="34" charset="0"/>
              </a:rPr>
              <a:t>exceptional solutions to the education market</a:t>
            </a:r>
          </a:p>
        </p:txBody>
      </p:sp>
      <p:cxnSp>
        <p:nvCxnSpPr>
          <p:cNvPr id="6" name="Straight Connector 5">
            <a:extLst>
              <a:ext uri="{FF2B5EF4-FFF2-40B4-BE49-F238E27FC236}">
                <a16:creationId xmlns:a16="http://schemas.microsoft.com/office/drawing/2014/main" id="{EEB59C96-16B9-1D6C-CA27-47247D9DD9CA}"/>
              </a:ext>
            </a:extLst>
          </p:cNvPr>
          <p:cNvCxnSpPr/>
          <p:nvPr/>
        </p:nvCxnSpPr>
        <p:spPr>
          <a:xfrm>
            <a:off x="5995690" y="2186917"/>
            <a:ext cx="0" cy="428324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337E9597-8F36-052B-B50A-A135F9E0BC98}"/>
              </a:ext>
            </a:extLst>
          </p:cNvPr>
          <p:cNvCxnSpPr/>
          <p:nvPr/>
        </p:nvCxnSpPr>
        <p:spPr>
          <a:xfrm>
            <a:off x="493059" y="4105835"/>
            <a:ext cx="11358282"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9" name="Oval 8">
            <a:extLst>
              <a:ext uri="{FF2B5EF4-FFF2-40B4-BE49-F238E27FC236}">
                <a16:creationId xmlns:a16="http://schemas.microsoft.com/office/drawing/2014/main" id="{F5D8EA00-43EC-16BB-5CC0-7D1BB506E2E5}"/>
              </a:ext>
            </a:extLst>
          </p:cNvPr>
          <p:cNvSpPr/>
          <p:nvPr/>
        </p:nvSpPr>
        <p:spPr>
          <a:xfrm>
            <a:off x="4921623" y="3469339"/>
            <a:ext cx="2169459" cy="1290918"/>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green letter on a black background&#10;&#10;AI-generated content may be incorrect.">
            <a:extLst>
              <a:ext uri="{FF2B5EF4-FFF2-40B4-BE49-F238E27FC236}">
                <a16:creationId xmlns:a16="http://schemas.microsoft.com/office/drawing/2014/main" id="{663ADAE7-388B-68C7-4E3F-DE6DA782D0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51636" y="3880875"/>
            <a:ext cx="1709432" cy="467845"/>
          </a:xfrm>
          <a:prstGeom prst="rect">
            <a:avLst/>
          </a:prstGeom>
        </p:spPr>
      </p:pic>
      <p:sp>
        <p:nvSpPr>
          <p:cNvPr id="12" name="TextBox 11">
            <a:extLst>
              <a:ext uri="{FF2B5EF4-FFF2-40B4-BE49-F238E27FC236}">
                <a16:creationId xmlns:a16="http://schemas.microsoft.com/office/drawing/2014/main" id="{0582ED19-1895-FD11-773E-807105E45E0B}"/>
              </a:ext>
            </a:extLst>
          </p:cNvPr>
          <p:cNvSpPr txBox="1"/>
          <p:nvPr/>
        </p:nvSpPr>
        <p:spPr>
          <a:xfrm>
            <a:off x="2332752" y="2270974"/>
            <a:ext cx="2797561" cy="1304203"/>
          </a:xfrm>
          <a:prstGeom prst="rect">
            <a:avLst/>
          </a:prstGeom>
          <a:noFill/>
        </p:spPr>
        <p:txBody>
          <a:bodyPr wrap="none" rtlCol="0">
            <a:spAutoFit/>
          </a:bodyPr>
          <a:lstStyle/>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Quick quote response</a:t>
            </a:r>
          </a:p>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Price stability</a:t>
            </a:r>
          </a:p>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Inventory availability</a:t>
            </a:r>
          </a:p>
        </p:txBody>
      </p:sp>
      <p:sp>
        <p:nvSpPr>
          <p:cNvPr id="13" name="TextBox 12">
            <a:extLst>
              <a:ext uri="{FF2B5EF4-FFF2-40B4-BE49-F238E27FC236}">
                <a16:creationId xmlns:a16="http://schemas.microsoft.com/office/drawing/2014/main" id="{C14070C6-8132-C95F-6E8F-2B109FCCD21B}"/>
              </a:ext>
            </a:extLst>
          </p:cNvPr>
          <p:cNvSpPr txBox="1"/>
          <p:nvPr/>
        </p:nvSpPr>
        <p:spPr>
          <a:xfrm>
            <a:off x="2332752" y="1885647"/>
            <a:ext cx="854721" cy="400110"/>
          </a:xfrm>
          <a:prstGeom prst="rect">
            <a:avLst/>
          </a:prstGeom>
          <a:noFill/>
        </p:spPr>
        <p:txBody>
          <a:bodyPr wrap="none" rtlCol="0">
            <a:spAutoFit/>
          </a:bodyPr>
          <a:lstStyle/>
          <a:p>
            <a:r>
              <a:rPr lang="en-US" sz="2000" b="1" dirty="0">
                <a:solidFill>
                  <a:schemeClr val="accent1"/>
                </a:solidFill>
              </a:rPr>
              <a:t>Sales</a:t>
            </a:r>
          </a:p>
        </p:txBody>
      </p:sp>
      <p:sp>
        <p:nvSpPr>
          <p:cNvPr id="14" name="TextBox 13">
            <a:extLst>
              <a:ext uri="{FF2B5EF4-FFF2-40B4-BE49-F238E27FC236}">
                <a16:creationId xmlns:a16="http://schemas.microsoft.com/office/drawing/2014/main" id="{7CBA0E13-74A3-9C72-DABF-42F35878F820}"/>
              </a:ext>
            </a:extLst>
          </p:cNvPr>
          <p:cNvSpPr txBox="1"/>
          <p:nvPr/>
        </p:nvSpPr>
        <p:spPr>
          <a:xfrm>
            <a:off x="8731624" y="2270974"/>
            <a:ext cx="2491388" cy="1295868"/>
          </a:xfrm>
          <a:prstGeom prst="rect">
            <a:avLst/>
          </a:prstGeom>
          <a:noFill/>
        </p:spPr>
        <p:txBody>
          <a:bodyPr wrap="none" rtlCol="0">
            <a:spAutoFit/>
          </a:bodyPr>
          <a:lstStyle/>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Demand gen &amp; leads</a:t>
            </a:r>
          </a:p>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MDF Program</a:t>
            </a:r>
          </a:p>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Co-branded collateral</a:t>
            </a:r>
          </a:p>
        </p:txBody>
      </p:sp>
      <p:pic>
        <p:nvPicPr>
          <p:cNvPr id="15" name="Picture 14">
            <a:extLst>
              <a:ext uri="{FF2B5EF4-FFF2-40B4-BE49-F238E27FC236}">
                <a16:creationId xmlns:a16="http://schemas.microsoft.com/office/drawing/2014/main" id="{905F5B94-3279-D696-38BA-6EFD84CEE1AA}"/>
              </a:ext>
            </a:extLst>
          </p:cNvPr>
          <p:cNvPicPr>
            <a:picLocks noChangeAspect="1"/>
          </p:cNvPicPr>
          <p:nvPr/>
        </p:nvPicPr>
        <p:blipFill>
          <a:blip r:embed="rId3"/>
          <a:stretch>
            <a:fillRect/>
          </a:stretch>
        </p:blipFill>
        <p:spPr>
          <a:xfrm>
            <a:off x="657626" y="2150969"/>
            <a:ext cx="1443623" cy="1463672"/>
          </a:xfrm>
          <a:prstGeom prst="rect">
            <a:avLst/>
          </a:prstGeom>
        </p:spPr>
      </p:pic>
      <p:pic>
        <p:nvPicPr>
          <p:cNvPr id="16" name="Picture 15">
            <a:extLst>
              <a:ext uri="{FF2B5EF4-FFF2-40B4-BE49-F238E27FC236}">
                <a16:creationId xmlns:a16="http://schemas.microsoft.com/office/drawing/2014/main" id="{5DE16435-F0CC-B9AB-CCE7-5E35EBD4EB02}"/>
              </a:ext>
            </a:extLst>
          </p:cNvPr>
          <p:cNvPicPr>
            <a:picLocks noChangeAspect="1"/>
          </p:cNvPicPr>
          <p:nvPr/>
        </p:nvPicPr>
        <p:blipFill>
          <a:blip r:embed="rId4"/>
          <a:stretch>
            <a:fillRect/>
          </a:stretch>
        </p:blipFill>
        <p:spPr>
          <a:xfrm>
            <a:off x="6835303" y="2192981"/>
            <a:ext cx="1439925" cy="1379648"/>
          </a:xfrm>
          <a:prstGeom prst="rect">
            <a:avLst/>
          </a:prstGeom>
        </p:spPr>
      </p:pic>
      <p:sp>
        <p:nvSpPr>
          <p:cNvPr id="17" name="TextBox 16">
            <a:extLst>
              <a:ext uri="{FF2B5EF4-FFF2-40B4-BE49-F238E27FC236}">
                <a16:creationId xmlns:a16="http://schemas.microsoft.com/office/drawing/2014/main" id="{76959C2D-6340-B015-AC49-71F34DDD853B}"/>
              </a:ext>
            </a:extLst>
          </p:cNvPr>
          <p:cNvSpPr txBox="1"/>
          <p:nvPr/>
        </p:nvSpPr>
        <p:spPr>
          <a:xfrm>
            <a:off x="8731624" y="1885647"/>
            <a:ext cx="1394934" cy="400110"/>
          </a:xfrm>
          <a:prstGeom prst="rect">
            <a:avLst/>
          </a:prstGeom>
          <a:noFill/>
        </p:spPr>
        <p:txBody>
          <a:bodyPr wrap="none" rtlCol="0">
            <a:spAutoFit/>
          </a:bodyPr>
          <a:lstStyle/>
          <a:p>
            <a:r>
              <a:rPr lang="en-US" sz="2000" b="1" dirty="0">
                <a:solidFill>
                  <a:schemeClr val="accent1"/>
                </a:solidFill>
              </a:rPr>
              <a:t>Marketing</a:t>
            </a:r>
          </a:p>
        </p:txBody>
      </p:sp>
      <p:sp>
        <p:nvSpPr>
          <p:cNvPr id="18" name="TextBox 17">
            <a:extLst>
              <a:ext uri="{FF2B5EF4-FFF2-40B4-BE49-F238E27FC236}">
                <a16:creationId xmlns:a16="http://schemas.microsoft.com/office/drawing/2014/main" id="{07E9551C-C5C5-4F23-B94B-5A15BC37AEB5}"/>
              </a:ext>
            </a:extLst>
          </p:cNvPr>
          <p:cNvSpPr txBox="1"/>
          <p:nvPr/>
        </p:nvSpPr>
        <p:spPr>
          <a:xfrm>
            <a:off x="2332752" y="4993005"/>
            <a:ext cx="2273379" cy="1295868"/>
          </a:xfrm>
          <a:prstGeom prst="rect">
            <a:avLst/>
          </a:prstGeom>
          <a:noFill/>
        </p:spPr>
        <p:txBody>
          <a:bodyPr wrap="none" rtlCol="0">
            <a:spAutoFit/>
          </a:bodyPr>
          <a:lstStyle/>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Solid margins</a:t>
            </a:r>
          </a:p>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Special deal pricing</a:t>
            </a:r>
          </a:p>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Sales incentives</a:t>
            </a:r>
          </a:p>
        </p:txBody>
      </p:sp>
      <p:sp>
        <p:nvSpPr>
          <p:cNvPr id="19" name="TextBox 18">
            <a:extLst>
              <a:ext uri="{FF2B5EF4-FFF2-40B4-BE49-F238E27FC236}">
                <a16:creationId xmlns:a16="http://schemas.microsoft.com/office/drawing/2014/main" id="{646BAC95-8545-E4A5-871A-B471C5BA6414}"/>
              </a:ext>
            </a:extLst>
          </p:cNvPr>
          <p:cNvSpPr txBox="1"/>
          <p:nvPr/>
        </p:nvSpPr>
        <p:spPr>
          <a:xfrm>
            <a:off x="2332752" y="4541182"/>
            <a:ext cx="1292341" cy="400110"/>
          </a:xfrm>
          <a:prstGeom prst="rect">
            <a:avLst/>
          </a:prstGeom>
          <a:noFill/>
        </p:spPr>
        <p:txBody>
          <a:bodyPr wrap="none" rtlCol="0">
            <a:spAutoFit/>
          </a:bodyPr>
          <a:lstStyle/>
          <a:p>
            <a:r>
              <a:rPr lang="en-US" sz="2000" b="1" dirty="0">
                <a:solidFill>
                  <a:srgbClr val="00957A"/>
                </a:solidFill>
                <a:latin typeface="Aktiv Grotesk Medium" panose="020B0504020202020204"/>
              </a:rPr>
              <a:t>Financial</a:t>
            </a:r>
          </a:p>
        </p:txBody>
      </p:sp>
      <p:pic>
        <p:nvPicPr>
          <p:cNvPr id="20" name="Picture 19">
            <a:extLst>
              <a:ext uri="{FF2B5EF4-FFF2-40B4-BE49-F238E27FC236}">
                <a16:creationId xmlns:a16="http://schemas.microsoft.com/office/drawing/2014/main" id="{6D5815CD-4C4E-9345-20F7-368F6F11E529}"/>
              </a:ext>
            </a:extLst>
          </p:cNvPr>
          <p:cNvPicPr>
            <a:picLocks noChangeAspect="1"/>
          </p:cNvPicPr>
          <p:nvPr/>
        </p:nvPicPr>
        <p:blipFill>
          <a:blip r:embed="rId5"/>
          <a:stretch>
            <a:fillRect/>
          </a:stretch>
        </p:blipFill>
        <p:spPr>
          <a:xfrm>
            <a:off x="664148" y="4737288"/>
            <a:ext cx="1430578" cy="1410043"/>
          </a:xfrm>
          <a:prstGeom prst="rect">
            <a:avLst/>
          </a:prstGeom>
        </p:spPr>
      </p:pic>
      <p:sp>
        <p:nvSpPr>
          <p:cNvPr id="21" name="TextBox 20">
            <a:extLst>
              <a:ext uri="{FF2B5EF4-FFF2-40B4-BE49-F238E27FC236}">
                <a16:creationId xmlns:a16="http://schemas.microsoft.com/office/drawing/2014/main" id="{F304600E-98BE-2881-DEE8-E8BC7F22C82F}"/>
              </a:ext>
            </a:extLst>
          </p:cNvPr>
          <p:cNvSpPr txBox="1"/>
          <p:nvPr/>
        </p:nvSpPr>
        <p:spPr>
          <a:xfrm>
            <a:off x="8731624" y="4993005"/>
            <a:ext cx="2748829" cy="1295868"/>
          </a:xfrm>
          <a:prstGeom prst="rect">
            <a:avLst/>
          </a:prstGeom>
          <a:noFill/>
        </p:spPr>
        <p:txBody>
          <a:bodyPr wrap="none" rtlCol="0">
            <a:spAutoFit/>
          </a:bodyPr>
          <a:lstStyle/>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U.S. based inventory</a:t>
            </a:r>
          </a:p>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Ability to drop ship</a:t>
            </a:r>
          </a:p>
          <a:p>
            <a:pPr marL="285750" indent="-285750">
              <a:lnSpc>
                <a:spcPct val="150000"/>
              </a:lnSpc>
              <a:buClr>
                <a:schemeClr val="accent2"/>
              </a:buClr>
              <a:buFont typeface="Courier New" panose="02070309020205020404" pitchFamily="49" charset="0"/>
              <a:buChar char="o"/>
            </a:pPr>
            <a:r>
              <a:rPr lang="en-US" dirty="0">
                <a:latin typeface="Aktiv Grotesk" panose="020B0504020202020204"/>
              </a:rPr>
              <a:t>End-to-end supply chain</a:t>
            </a:r>
          </a:p>
        </p:txBody>
      </p:sp>
      <p:sp>
        <p:nvSpPr>
          <p:cNvPr id="22" name="TextBox 21">
            <a:extLst>
              <a:ext uri="{FF2B5EF4-FFF2-40B4-BE49-F238E27FC236}">
                <a16:creationId xmlns:a16="http://schemas.microsoft.com/office/drawing/2014/main" id="{0EE65FDA-44C5-ADB7-0897-D5FEBD4015A6}"/>
              </a:ext>
            </a:extLst>
          </p:cNvPr>
          <p:cNvSpPr txBox="1"/>
          <p:nvPr/>
        </p:nvSpPr>
        <p:spPr>
          <a:xfrm>
            <a:off x="8731624" y="4541182"/>
            <a:ext cx="1579278" cy="400110"/>
          </a:xfrm>
          <a:prstGeom prst="rect">
            <a:avLst/>
          </a:prstGeom>
          <a:noFill/>
        </p:spPr>
        <p:txBody>
          <a:bodyPr wrap="none" rtlCol="0">
            <a:spAutoFit/>
          </a:bodyPr>
          <a:lstStyle/>
          <a:p>
            <a:r>
              <a:rPr lang="en-US" sz="2000" b="1" dirty="0">
                <a:solidFill>
                  <a:srgbClr val="00957A"/>
                </a:solidFill>
                <a:latin typeface="Aktiv Grotesk Medium" panose="020B0504020202020204"/>
              </a:rPr>
              <a:t>Operations</a:t>
            </a:r>
          </a:p>
        </p:txBody>
      </p:sp>
      <p:pic>
        <p:nvPicPr>
          <p:cNvPr id="23" name="Picture 22">
            <a:extLst>
              <a:ext uri="{FF2B5EF4-FFF2-40B4-BE49-F238E27FC236}">
                <a16:creationId xmlns:a16="http://schemas.microsoft.com/office/drawing/2014/main" id="{A5357AD9-0AEA-0F3D-0B9E-4C776815388D}"/>
              </a:ext>
            </a:extLst>
          </p:cNvPr>
          <p:cNvPicPr>
            <a:picLocks noChangeAspect="1"/>
          </p:cNvPicPr>
          <p:nvPr/>
        </p:nvPicPr>
        <p:blipFill>
          <a:blip r:embed="rId6"/>
          <a:stretch>
            <a:fillRect/>
          </a:stretch>
        </p:blipFill>
        <p:spPr>
          <a:xfrm>
            <a:off x="6864296" y="4768276"/>
            <a:ext cx="1381938" cy="1348067"/>
          </a:xfrm>
          <a:prstGeom prst="rect">
            <a:avLst/>
          </a:prstGeom>
        </p:spPr>
      </p:pic>
    </p:spTree>
    <p:extLst>
      <p:ext uri="{BB962C8B-B14F-4D97-AF65-F5344CB8AC3E}">
        <p14:creationId xmlns:p14="http://schemas.microsoft.com/office/powerpoint/2010/main" val="1660547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907F5-95AF-95D8-FDB7-1D9A2984D84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65E37F9-C7EC-9A80-D708-345BD23A99AA}"/>
              </a:ext>
            </a:extLst>
          </p:cNvPr>
          <p:cNvSpPr txBox="1"/>
          <p:nvPr/>
        </p:nvSpPr>
        <p:spPr>
          <a:xfrm>
            <a:off x="581717" y="3004638"/>
            <a:ext cx="8084149" cy="1569660"/>
          </a:xfrm>
          <a:prstGeom prst="rect">
            <a:avLst/>
          </a:prstGeom>
          <a:noFill/>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Aktiv Grotesk" panose="020B0504020202020204" pitchFamily="34" charset="0"/>
                <a:ea typeface="Aktiv Grotesk" panose="020B0504020202020204" pitchFamily="34" charset="0"/>
                <a:cs typeface="Aktiv Grotesk" panose="020B0504020202020204" pitchFamily="34" charset="0"/>
              </a:rPr>
              <a:t>Let’s shape the future of audio learning in education together.</a:t>
            </a:r>
          </a:p>
        </p:txBody>
      </p:sp>
      <p:sp>
        <p:nvSpPr>
          <p:cNvPr id="2" name="Rectangle 1">
            <a:hlinkClick r:id="rId2"/>
            <a:extLst>
              <a:ext uri="{FF2B5EF4-FFF2-40B4-BE49-F238E27FC236}">
                <a16:creationId xmlns:a16="http://schemas.microsoft.com/office/drawing/2014/main" id="{A6BB41DB-0DAD-8E4C-4A7A-6B2D24F912CA}"/>
              </a:ext>
            </a:extLst>
          </p:cNvPr>
          <p:cNvSpPr/>
          <p:nvPr/>
        </p:nvSpPr>
        <p:spPr>
          <a:xfrm>
            <a:off x="284615" y="514728"/>
            <a:ext cx="2210304" cy="69593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ECFFA19-CEEC-B30D-35C3-AE70B33DDE3B}"/>
              </a:ext>
            </a:extLst>
          </p:cNvPr>
          <p:cNvSpPr txBox="1"/>
          <p:nvPr/>
        </p:nvSpPr>
        <p:spPr>
          <a:xfrm>
            <a:off x="387561" y="1259570"/>
            <a:ext cx="3354957" cy="369332"/>
          </a:xfrm>
          <a:prstGeom prst="rect">
            <a:avLst/>
          </a:prstGeom>
          <a:noFill/>
        </p:spPr>
        <p:txBody>
          <a:bodyPr wrap="none" rtlCol="0">
            <a:spAutoFit/>
          </a:bodyPr>
          <a:lstStyle/>
          <a:p>
            <a:r>
              <a:rPr lang="en-US" dirty="0">
                <a:solidFill>
                  <a:schemeClr val="bg1"/>
                </a:solidFill>
                <a:latin typeface="Aktiv Grotesk Light" panose="020B0404020202020204"/>
              </a:rPr>
              <a:t>Classroom-Tested Audio Solutions</a:t>
            </a:r>
          </a:p>
        </p:txBody>
      </p:sp>
    </p:spTree>
    <p:extLst>
      <p:ext uri="{BB962C8B-B14F-4D97-AF65-F5344CB8AC3E}">
        <p14:creationId xmlns:p14="http://schemas.microsoft.com/office/powerpoint/2010/main" val="227490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4187-3F9D-A3CA-D1FB-931A179DC3AF}"/>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237E4B1F-E4A5-F06F-42D1-440323133707}"/>
              </a:ext>
            </a:extLst>
          </p:cNvPr>
          <p:cNvSpPr/>
          <p:nvPr/>
        </p:nvSpPr>
        <p:spPr>
          <a:xfrm>
            <a:off x="9252154" y="10277"/>
            <a:ext cx="2933290" cy="34221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66840F5-8D47-A964-73D9-969FC85D2D9C}"/>
              </a:ext>
            </a:extLst>
          </p:cNvPr>
          <p:cNvSpPr/>
          <p:nvPr/>
        </p:nvSpPr>
        <p:spPr>
          <a:xfrm>
            <a:off x="6223819" y="3428999"/>
            <a:ext cx="3038969" cy="342214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560EB48-8A4E-66ED-924E-9B78C37D5127}"/>
              </a:ext>
            </a:extLst>
          </p:cNvPr>
          <p:cNvSpPr/>
          <p:nvPr/>
        </p:nvSpPr>
        <p:spPr>
          <a:xfrm>
            <a:off x="9252154" y="3428999"/>
            <a:ext cx="2939845" cy="3429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A5DCE0BB-0044-E6C2-6C1C-726B5DCBA29B}"/>
              </a:ext>
            </a:extLst>
          </p:cNvPr>
          <p:cNvSpPr txBox="1"/>
          <p:nvPr/>
        </p:nvSpPr>
        <p:spPr>
          <a:xfrm>
            <a:off x="9206798" y="5083795"/>
            <a:ext cx="2939845" cy="1451679"/>
          </a:xfrm>
          <a:prstGeom prst="rect">
            <a:avLst/>
          </a:prstGeom>
          <a:noFill/>
        </p:spPr>
        <p:txBody>
          <a:bodyPr wrap="square" rtlCol="0">
            <a:spAutoFit/>
          </a:bodyPr>
          <a:lstStyle/>
          <a:p>
            <a:pPr algn="ctr">
              <a:lnSpc>
                <a:spcPct val="125000"/>
              </a:lnSpc>
            </a:pPr>
            <a:r>
              <a:rPr lang="en-US" dirty="0">
                <a:latin typeface="Aktiv Grotesk" panose="020B0504020202020204" pitchFamily="34" charset="0"/>
                <a:ea typeface="Aktiv Grotesk" panose="020B0504020202020204" pitchFamily="34" charset="0"/>
                <a:cs typeface="Aktiv Grotesk" panose="020B0504020202020204" pitchFamily="34" charset="0"/>
              </a:rPr>
              <a:t>In 2021, CIO Coverage named AVID one of the </a:t>
            </a:r>
            <a:br>
              <a:rPr lang="en-US" dirty="0">
                <a:latin typeface="Aktiv Grotesk" panose="020B0504020202020204" pitchFamily="34" charset="0"/>
                <a:ea typeface="Aktiv Grotesk" panose="020B0504020202020204" pitchFamily="34" charset="0"/>
                <a:cs typeface="Aktiv Grotesk" panose="020B0504020202020204" pitchFamily="34" charset="0"/>
              </a:rPr>
            </a:br>
            <a:r>
              <a:rPr lang="en-US" i="1" dirty="0">
                <a:latin typeface="Aktiv Grotesk" panose="020B0504020202020204" pitchFamily="34" charset="0"/>
                <a:ea typeface="Aktiv Grotesk" panose="020B0504020202020204" pitchFamily="34" charset="0"/>
                <a:cs typeface="Aktiv Grotesk" panose="020B0504020202020204" pitchFamily="34" charset="0"/>
              </a:rPr>
              <a:t>Ten Best Innovative EdTech</a:t>
            </a:r>
            <a:r>
              <a:rPr lang="en-US" dirty="0">
                <a:latin typeface="Aktiv Grotesk" panose="020B0504020202020204" pitchFamily="34" charset="0"/>
                <a:ea typeface="Aktiv Grotesk" panose="020B0504020202020204" pitchFamily="34" charset="0"/>
                <a:cs typeface="Aktiv Grotesk" panose="020B0504020202020204" pitchFamily="34" charset="0"/>
              </a:rPr>
              <a:t> Companies</a:t>
            </a:r>
          </a:p>
        </p:txBody>
      </p:sp>
      <p:sp>
        <p:nvSpPr>
          <p:cNvPr id="11" name="Rectangle 10">
            <a:extLst>
              <a:ext uri="{FF2B5EF4-FFF2-40B4-BE49-F238E27FC236}">
                <a16:creationId xmlns:a16="http://schemas.microsoft.com/office/drawing/2014/main" id="{EBB4586A-51FD-1098-1327-60C1C14AC084}"/>
              </a:ext>
            </a:extLst>
          </p:cNvPr>
          <p:cNvSpPr/>
          <p:nvPr/>
        </p:nvSpPr>
        <p:spPr>
          <a:xfrm>
            <a:off x="0" y="0"/>
            <a:ext cx="6223819"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TextBox 13">
            <a:extLst>
              <a:ext uri="{FF2B5EF4-FFF2-40B4-BE49-F238E27FC236}">
                <a16:creationId xmlns:a16="http://schemas.microsoft.com/office/drawing/2014/main" id="{0DB22F28-B90F-6DE3-3F3D-9EA7417701DC}"/>
              </a:ext>
            </a:extLst>
          </p:cNvPr>
          <p:cNvSpPr txBox="1"/>
          <p:nvPr/>
        </p:nvSpPr>
        <p:spPr>
          <a:xfrm>
            <a:off x="399115" y="1787527"/>
            <a:ext cx="5932581" cy="2862322"/>
          </a:xfrm>
          <a:prstGeom prst="rect">
            <a:avLst/>
          </a:prstGeom>
          <a:noFill/>
        </p:spPr>
        <p:txBody>
          <a:bodyPr wrap="square" rtlCol="0">
            <a:spAutoFit/>
          </a:bodyPr>
          <a:lstStyle/>
          <a:p>
            <a:r>
              <a:rPr lang="en-US" sz="3600" dirty="0">
                <a:solidFill>
                  <a:schemeClr val="accent1"/>
                </a:solidFill>
                <a:latin typeface="Aktiv Grotesk" panose="020B0504020202020204" pitchFamily="34" charset="0"/>
                <a:ea typeface="Aktiv Grotesk" panose="020B0504020202020204" pitchFamily="34" charset="0"/>
                <a:cs typeface="Aktiv Grotesk" panose="020B0504020202020204" pitchFamily="34" charset="0"/>
              </a:rPr>
              <a:t>Our legacy. It’s what makes AVID trusted worldwide </a:t>
            </a:r>
          </a:p>
          <a:p>
            <a:r>
              <a:rPr lang="en-US" sz="3600" dirty="0">
                <a:solidFill>
                  <a:schemeClr val="accent1"/>
                </a:solidFill>
                <a:latin typeface="Aktiv Grotesk" panose="020B0504020202020204" pitchFamily="34" charset="0"/>
                <a:ea typeface="Aktiv Grotesk" panose="020B0504020202020204" pitchFamily="34" charset="0"/>
                <a:cs typeface="Aktiv Grotesk" panose="020B0504020202020204" pitchFamily="34" charset="0"/>
              </a:rPr>
              <a:t>for audio solutions—proven, reliable, and built for lasting success.</a:t>
            </a:r>
          </a:p>
        </p:txBody>
      </p:sp>
      <p:sp>
        <p:nvSpPr>
          <p:cNvPr id="17" name="Rectangle 16">
            <a:extLst>
              <a:ext uri="{FF2B5EF4-FFF2-40B4-BE49-F238E27FC236}">
                <a16:creationId xmlns:a16="http://schemas.microsoft.com/office/drawing/2014/main" id="{AB6869B1-6D50-F085-55C8-E5C2F6435DA1}"/>
              </a:ext>
            </a:extLst>
          </p:cNvPr>
          <p:cNvSpPr/>
          <p:nvPr/>
        </p:nvSpPr>
        <p:spPr>
          <a:xfrm>
            <a:off x="6234452" y="3425"/>
            <a:ext cx="3028336" cy="3429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3F009AC-65F0-F443-A4D5-54A6B9976A17}"/>
              </a:ext>
            </a:extLst>
          </p:cNvPr>
          <p:cNvSpPr txBox="1"/>
          <p:nvPr/>
        </p:nvSpPr>
        <p:spPr>
          <a:xfrm>
            <a:off x="6230375" y="1897279"/>
            <a:ext cx="3028335" cy="1105431"/>
          </a:xfrm>
          <a:prstGeom prst="rect">
            <a:avLst/>
          </a:prstGeom>
          <a:noFill/>
        </p:spPr>
        <p:txBody>
          <a:bodyPr wrap="square" rtlCol="0">
            <a:spAutoFit/>
          </a:bodyPr>
          <a:lstStyle/>
          <a:p>
            <a:pPr algn="ctr">
              <a:lnSpc>
                <a:spcPct val="125000"/>
              </a:lnSpc>
            </a:pPr>
            <a:r>
              <a:rPr lang="en-US" dirty="0">
                <a:latin typeface="Aktiv Grotesk" panose="020B0504020202020204" pitchFamily="34" charset="0"/>
                <a:ea typeface="Aktiv Grotesk" panose="020B0504020202020204" pitchFamily="34" charset="0"/>
                <a:cs typeface="Aktiv Grotesk" panose="020B0504020202020204" pitchFamily="34" charset="0"/>
              </a:rPr>
              <a:t>Celebrating 73 years!</a:t>
            </a:r>
          </a:p>
          <a:p>
            <a:pPr algn="ctr">
              <a:lnSpc>
                <a:spcPct val="125000"/>
              </a:lnSpc>
            </a:pPr>
            <a:r>
              <a:rPr lang="en-US" dirty="0">
                <a:latin typeface="Aktiv Grotesk" panose="020B0504020202020204" pitchFamily="34" charset="0"/>
                <a:ea typeface="Aktiv Grotesk" panose="020B0504020202020204" pitchFamily="34" charset="0"/>
                <a:cs typeface="Aktiv Grotesk" panose="020B0504020202020204" pitchFamily="34" charset="0"/>
              </a:rPr>
              <a:t>Our story started in 1953, </a:t>
            </a:r>
            <a:br>
              <a:rPr lang="en-US" dirty="0">
                <a:latin typeface="Aktiv Grotesk" panose="020B0504020202020204" pitchFamily="34" charset="0"/>
                <a:ea typeface="Aktiv Grotesk" panose="020B0504020202020204" pitchFamily="34" charset="0"/>
                <a:cs typeface="Aktiv Grotesk" panose="020B0504020202020204" pitchFamily="34" charset="0"/>
              </a:rPr>
            </a:br>
            <a:r>
              <a:rPr lang="en-US" dirty="0">
                <a:latin typeface="Aktiv Grotesk" panose="020B0504020202020204" pitchFamily="34" charset="0"/>
                <a:ea typeface="Aktiv Grotesk" panose="020B0504020202020204" pitchFamily="34" charset="0"/>
                <a:cs typeface="Aktiv Grotesk" panose="020B0504020202020204" pitchFamily="34" charset="0"/>
              </a:rPr>
              <a:t>right in Providence, RI.</a:t>
            </a:r>
          </a:p>
        </p:txBody>
      </p:sp>
      <p:pic>
        <p:nvPicPr>
          <p:cNvPr id="6" name="Picture 5" descr="A green letter on a black background&#10;&#10;AI-generated content may be incorrect.">
            <a:extLst>
              <a:ext uri="{FF2B5EF4-FFF2-40B4-BE49-F238E27FC236}">
                <a16:creationId xmlns:a16="http://schemas.microsoft.com/office/drawing/2014/main" id="{E7847CF3-3663-FAB2-C11B-F67701E66753}"/>
              </a:ext>
            </a:extLst>
          </p:cNvPr>
          <p:cNvPicPr>
            <a:picLocks noChangeAspect="1"/>
          </p:cNvPicPr>
          <p:nvPr/>
        </p:nvPicPr>
        <p:blipFill>
          <a:blip r:embed="rId3"/>
          <a:stretch>
            <a:fillRect/>
          </a:stretch>
        </p:blipFill>
        <p:spPr>
          <a:xfrm>
            <a:off x="2200655" y="735204"/>
            <a:ext cx="1969859" cy="539119"/>
          </a:xfrm>
          <a:prstGeom prst="rect">
            <a:avLst/>
          </a:prstGeom>
        </p:spPr>
      </p:pic>
      <p:sp>
        <p:nvSpPr>
          <p:cNvPr id="9" name="TextBox 8">
            <a:extLst>
              <a:ext uri="{FF2B5EF4-FFF2-40B4-BE49-F238E27FC236}">
                <a16:creationId xmlns:a16="http://schemas.microsoft.com/office/drawing/2014/main" id="{C79651B9-7891-57B7-5606-8704FF3622FF}"/>
              </a:ext>
            </a:extLst>
          </p:cNvPr>
          <p:cNvSpPr txBox="1"/>
          <p:nvPr/>
        </p:nvSpPr>
        <p:spPr>
          <a:xfrm>
            <a:off x="-292608" y="3218688"/>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6A8012CF-85C4-93B9-62D0-5AD093DC650C}"/>
              </a:ext>
            </a:extLst>
          </p:cNvPr>
          <p:cNvSpPr txBox="1"/>
          <p:nvPr/>
        </p:nvSpPr>
        <p:spPr>
          <a:xfrm>
            <a:off x="6195420" y="5268461"/>
            <a:ext cx="3028335" cy="1105431"/>
          </a:xfrm>
          <a:prstGeom prst="rect">
            <a:avLst/>
          </a:prstGeom>
          <a:noFill/>
        </p:spPr>
        <p:txBody>
          <a:bodyPr wrap="square" rtlCol="0">
            <a:spAutoFit/>
          </a:bodyPr>
          <a:lstStyle/>
          <a:p>
            <a:pPr algn="ctr">
              <a:lnSpc>
                <a:spcPct val="125000"/>
              </a:lnSpc>
            </a:pPr>
            <a:r>
              <a:rPr lang="en-US" u="none" strike="noStrike" dirty="0">
                <a:solidFill>
                  <a:schemeClr val="accent2"/>
                </a:solidFill>
                <a:effectLst/>
                <a:latin typeface="Aktiv Grotesk" panose="020B0504020202020204" pitchFamily="34" charset="0"/>
                <a:ea typeface="Aktiv Grotesk" panose="020B0504020202020204" pitchFamily="34" charset="0"/>
                <a:cs typeface="Aktiv Grotesk" panose="020B0504020202020204" pitchFamily="34" charset="0"/>
              </a:rPr>
              <a:t>We became a </a:t>
            </a:r>
            <a:br>
              <a:rPr lang="en-US" u="none" strike="noStrike" dirty="0">
                <a:solidFill>
                  <a:schemeClr val="accent2"/>
                </a:solidFill>
                <a:effectLst/>
                <a:latin typeface="Aktiv Grotesk" panose="020B0504020202020204" pitchFamily="34" charset="0"/>
                <a:ea typeface="Aktiv Grotesk" panose="020B0504020202020204" pitchFamily="34" charset="0"/>
                <a:cs typeface="Aktiv Grotesk" panose="020B0504020202020204" pitchFamily="34" charset="0"/>
              </a:rPr>
            </a:br>
            <a:r>
              <a:rPr lang="en-US" u="none" strike="noStrike" dirty="0">
                <a:solidFill>
                  <a:schemeClr val="accent2"/>
                </a:solidFill>
                <a:effectLst/>
                <a:latin typeface="Aktiv Grotesk" panose="020B0504020202020204" pitchFamily="34" charset="0"/>
                <a:ea typeface="Aktiv Grotesk" panose="020B0504020202020204" pitchFamily="34" charset="0"/>
                <a:cs typeface="Aktiv Grotesk" panose="020B0504020202020204" pitchFamily="34" charset="0"/>
              </a:rPr>
              <a:t>100% e</a:t>
            </a:r>
            <a: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mployee-owned </a:t>
            </a:r>
            <a:b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br>
            <a: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company in 2017</a:t>
            </a:r>
            <a:endParaRPr lang="en-US" u="none" strike="noStrike" dirty="0">
              <a:solidFill>
                <a:schemeClr val="accent2"/>
              </a:solidFill>
              <a:effectLst/>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8" name="TextBox 17">
            <a:extLst>
              <a:ext uri="{FF2B5EF4-FFF2-40B4-BE49-F238E27FC236}">
                <a16:creationId xmlns:a16="http://schemas.microsoft.com/office/drawing/2014/main" id="{FCA893FD-0576-9515-3D93-FFEA6BDE690A}"/>
              </a:ext>
            </a:extLst>
          </p:cNvPr>
          <p:cNvSpPr txBox="1"/>
          <p:nvPr/>
        </p:nvSpPr>
        <p:spPr>
          <a:xfrm>
            <a:off x="9252153" y="1712613"/>
            <a:ext cx="2939847" cy="1451679"/>
          </a:xfrm>
          <a:prstGeom prst="rect">
            <a:avLst/>
          </a:prstGeom>
          <a:noFill/>
        </p:spPr>
        <p:txBody>
          <a:bodyPr wrap="square" rtlCol="0">
            <a:spAutoFit/>
          </a:bodyPr>
          <a:lstStyle/>
          <a:p>
            <a:pPr algn="ctr">
              <a:lnSpc>
                <a:spcPct val="125000"/>
              </a:lnSpc>
            </a:pPr>
            <a: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In 1961, AVID created the </a:t>
            </a:r>
            <a:b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br>
            <a: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first in-flight headphone for </a:t>
            </a:r>
            <a:b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br>
            <a: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TWA—soon supplying</a:t>
            </a:r>
            <a:b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br>
            <a:r>
              <a:rPr lang="en-US" dirty="0">
                <a:solidFill>
                  <a:schemeClr val="accent2"/>
                </a:solidFill>
                <a:latin typeface="Aktiv Grotesk" panose="020B0504020202020204" pitchFamily="34" charset="0"/>
                <a:ea typeface="Aktiv Grotesk" panose="020B0504020202020204" pitchFamily="34" charset="0"/>
                <a:cs typeface="Aktiv Grotesk" panose="020B0504020202020204" pitchFamily="34" charset="0"/>
              </a:rPr>
              <a:t>97% of airlines worldwide.</a:t>
            </a:r>
          </a:p>
        </p:txBody>
      </p:sp>
      <p:pic>
        <p:nvPicPr>
          <p:cNvPr id="20" name="Picture 19">
            <a:extLst>
              <a:ext uri="{FF2B5EF4-FFF2-40B4-BE49-F238E27FC236}">
                <a16:creationId xmlns:a16="http://schemas.microsoft.com/office/drawing/2014/main" id="{E7D2206D-3423-3788-2A2D-3C1EAAAFCA90}"/>
              </a:ext>
            </a:extLst>
          </p:cNvPr>
          <p:cNvPicPr>
            <a:picLocks noChangeAspect="1"/>
          </p:cNvPicPr>
          <p:nvPr/>
        </p:nvPicPr>
        <p:blipFill>
          <a:blip r:embed="rId4"/>
          <a:stretch>
            <a:fillRect/>
          </a:stretch>
        </p:blipFill>
        <p:spPr>
          <a:xfrm>
            <a:off x="9245831" y="-23292"/>
            <a:ext cx="2976441" cy="1984954"/>
          </a:xfrm>
          <a:prstGeom prst="rect">
            <a:avLst/>
          </a:prstGeom>
        </p:spPr>
      </p:pic>
      <p:pic>
        <p:nvPicPr>
          <p:cNvPr id="23" name="Picture 22">
            <a:extLst>
              <a:ext uri="{FF2B5EF4-FFF2-40B4-BE49-F238E27FC236}">
                <a16:creationId xmlns:a16="http://schemas.microsoft.com/office/drawing/2014/main" id="{E87974A6-3423-94DF-3212-D2FF2DA5DF59}"/>
              </a:ext>
            </a:extLst>
          </p:cNvPr>
          <p:cNvPicPr>
            <a:picLocks noChangeAspect="1"/>
          </p:cNvPicPr>
          <p:nvPr/>
        </p:nvPicPr>
        <p:blipFill>
          <a:blip r:embed="rId5"/>
          <a:stretch>
            <a:fillRect/>
          </a:stretch>
        </p:blipFill>
        <p:spPr>
          <a:xfrm>
            <a:off x="6183738" y="-742780"/>
            <a:ext cx="3113400" cy="3053323"/>
          </a:xfrm>
          <a:prstGeom prst="rect">
            <a:avLst/>
          </a:prstGeom>
        </p:spPr>
      </p:pic>
      <p:pic>
        <p:nvPicPr>
          <p:cNvPr id="24" name="Picture 23" descr="A row of colorful leaves&#10;&#10;AI-generated content may be incorrect.">
            <a:extLst>
              <a:ext uri="{FF2B5EF4-FFF2-40B4-BE49-F238E27FC236}">
                <a16:creationId xmlns:a16="http://schemas.microsoft.com/office/drawing/2014/main" id="{BD2424FB-6C46-040F-15B3-3E1FE0B35B7D}"/>
              </a:ext>
            </a:extLst>
          </p:cNvPr>
          <p:cNvPicPr>
            <a:picLocks noChangeAspect="1"/>
          </p:cNvPicPr>
          <p:nvPr/>
        </p:nvPicPr>
        <p:blipFill>
          <a:blip r:embed="rId6"/>
          <a:stretch>
            <a:fillRect/>
          </a:stretch>
        </p:blipFill>
        <p:spPr>
          <a:xfrm>
            <a:off x="6238053" y="3421416"/>
            <a:ext cx="3020300" cy="1519600"/>
          </a:xfrm>
          <a:prstGeom prst="rect">
            <a:avLst/>
          </a:prstGeom>
        </p:spPr>
      </p:pic>
      <p:pic>
        <p:nvPicPr>
          <p:cNvPr id="25" name="Picture 24">
            <a:hlinkClick r:id="rId7"/>
            <a:extLst>
              <a:ext uri="{FF2B5EF4-FFF2-40B4-BE49-F238E27FC236}">
                <a16:creationId xmlns:a16="http://schemas.microsoft.com/office/drawing/2014/main" id="{39798779-D261-D7AD-2E5B-122360D8DAA6}"/>
              </a:ext>
            </a:extLst>
          </p:cNvPr>
          <p:cNvPicPr>
            <a:picLocks noChangeAspect="1"/>
          </p:cNvPicPr>
          <p:nvPr/>
        </p:nvPicPr>
        <p:blipFill>
          <a:blip r:embed="rId8"/>
          <a:srcRect r="20148"/>
          <a:stretch/>
        </p:blipFill>
        <p:spPr>
          <a:xfrm>
            <a:off x="9256957" y="3421416"/>
            <a:ext cx="2939845" cy="1519600"/>
          </a:xfrm>
          <a:prstGeom prst="rect">
            <a:avLst/>
          </a:prstGeom>
        </p:spPr>
      </p:pic>
    </p:spTree>
    <p:extLst>
      <p:ext uri="{BB962C8B-B14F-4D97-AF65-F5344CB8AC3E}">
        <p14:creationId xmlns:p14="http://schemas.microsoft.com/office/powerpoint/2010/main" val="3717125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C1751-7E91-17DF-DAA6-9A69653BD095}"/>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7FC2FF29-F5F9-5F7D-4E30-2BC41683936A}"/>
              </a:ext>
            </a:extLst>
          </p:cNvPr>
          <p:cNvSpPr/>
          <p:nvPr/>
        </p:nvSpPr>
        <p:spPr>
          <a:xfrm>
            <a:off x="0" y="1937977"/>
            <a:ext cx="12192000" cy="292304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073D2CB-ABF8-153A-0E15-B10E7A747495}"/>
              </a:ext>
            </a:extLst>
          </p:cNvPr>
          <p:cNvSpPr>
            <a:spLocks noGrp="1"/>
          </p:cNvSpPr>
          <p:nvPr>
            <p:ph type="title"/>
          </p:nvPr>
        </p:nvSpPr>
        <p:spPr/>
        <p:txBody>
          <a:bodyPr>
            <a:noAutofit/>
          </a:bodyPr>
          <a:lstStyle/>
          <a:p>
            <a:r>
              <a:rPr lang="en-US" dirty="0"/>
              <a:t>Markets we proudly serve</a:t>
            </a:r>
          </a:p>
        </p:txBody>
      </p:sp>
      <p:grpSp>
        <p:nvGrpSpPr>
          <p:cNvPr id="35" name="Group 34">
            <a:extLst>
              <a:ext uri="{FF2B5EF4-FFF2-40B4-BE49-F238E27FC236}">
                <a16:creationId xmlns:a16="http://schemas.microsoft.com/office/drawing/2014/main" id="{A7669C62-E6B2-88C1-8E54-513D294FE3F5}"/>
              </a:ext>
            </a:extLst>
          </p:cNvPr>
          <p:cNvGrpSpPr/>
          <p:nvPr/>
        </p:nvGrpSpPr>
        <p:grpSpPr>
          <a:xfrm>
            <a:off x="285307" y="1882637"/>
            <a:ext cx="2504903" cy="4453449"/>
            <a:chOff x="328715" y="1898036"/>
            <a:chExt cx="2504903" cy="4453449"/>
          </a:xfrm>
        </p:grpSpPr>
        <p:sp>
          <p:nvSpPr>
            <p:cNvPr id="36" name="Rectangle: Top Corners Rounded 35">
              <a:extLst>
                <a:ext uri="{FF2B5EF4-FFF2-40B4-BE49-F238E27FC236}">
                  <a16:creationId xmlns:a16="http://schemas.microsoft.com/office/drawing/2014/main" id="{E4267877-319A-27E2-F75E-370E5CD2B46B}"/>
                </a:ext>
              </a:extLst>
            </p:cNvPr>
            <p:cNvSpPr/>
            <p:nvPr/>
          </p:nvSpPr>
          <p:spPr>
            <a:xfrm flipV="1">
              <a:off x="340048" y="4886244"/>
              <a:ext cx="2482237" cy="1465241"/>
            </a:xfrm>
            <a:prstGeom prst="round2SameRect">
              <a:avLst>
                <a:gd name="adj1" fmla="val 977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6" descr="A child wearing headphones&#10;&#10;AI-generated content may be incorrect.">
              <a:extLst>
                <a:ext uri="{FF2B5EF4-FFF2-40B4-BE49-F238E27FC236}">
                  <a16:creationId xmlns:a16="http://schemas.microsoft.com/office/drawing/2014/main" id="{9266688F-660F-F090-7537-42AEED77B8A5}"/>
                </a:ext>
              </a:extLst>
            </p:cNvPr>
            <p:cNvPicPr>
              <a:picLocks noChangeAspect="1"/>
            </p:cNvPicPr>
            <p:nvPr/>
          </p:nvPicPr>
          <p:blipFill>
            <a:blip r:embed="rId2" cstate="screen">
              <a:extLst>
                <a:ext uri="{28A0092B-C50C-407E-A947-70E740481C1C}">
                  <a14:useLocalDpi xmlns:a14="http://schemas.microsoft.com/office/drawing/2010/main"/>
                </a:ext>
              </a:extLst>
            </a:blip>
            <a:srcRect t="-1884"/>
            <a:stretch/>
          </p:blipFill>
          <p:spPr>
            <a:xfrm>
              <a:off x="328715" y="1898036"/>
              <a:ext cx="2504903" cy="2986484"/>
            </a:xfrm>
            <a:prstGeom prst="rect">
              <a:avLst/>
            </a:prstGeom>
          </p:spPr>
        </p:pic>
        <p:sp>
          <p:nvSpPr>
            <p:cNvPr id="38" name="TextBox 37">
              <a:extLst>
                <a:ext uri="{FF2B5EF4-FFF2-40B4-BE49-F238E27FC236}">
                  <a16:creationId xmlns:a16="http://schemas.microsoft.com/office/drawing/2014/main" id="{A3F64848-79C1-1E1E-FD05-71FCFF788212}"/>
                </a:ext>
              </a:extLst>
            </p:cNvPr>
            <p:cNvSpPr txBox="1"/>
            <p:nvPr/>
          </p:nvSpPr>
          <p:spPr>
            <a:xfrm>
              <a:off x="788320" y="5505089"/>
              <a:ext cx="1585692" cy="738664"/>
            </a:xfrm>
            <a:prstGeom prst="rect">
              <a:avLst/>
            </a:prstGeom>
            <a:noFill/>
          </p:spPr>
          <p:txBody>
            <a:bodyPr wrap="none" rtlCol="0">
              <a:spAutoFit/>
            </a:bodyPr>
            <a:lstStyle/>
            <a:p>
              <a:pPr algn="ctr"/>
              <a:r>
                <a:rPr lang="en-US" sz="1400" dirty="0">
                  <a:solidFill>
                    <a:srgbClr val="56EA75"/>
                  </a:solidFill>
                  <a:latin typeface="Aktiv Grotesk" panose="020B0504020202020204" pitchFamily="34" charset="0"/>
                  <a:ea typeface="Aktiv Grotesk" panose="020B0504020202020204" pitchFamily="34" charset="0"/>
                  <a:cs typeface="Aktiv Grotesk" panose="020B0504020202020204" pitchFamily="34" charset="0"/>
                </a:rPr>
                <a:t>Classroom</a:t>
              </a:r>
            </a:p>
            <a:p>
              <a:pPr algn="ctr"/>
              <a:r>
                <a:rPr lang="en-US" sz="1400" dirty="0">
                  <a:solidFill>
                    <a:srgbClr val="56EA75"/>
                  </a:solidFill>
                  <a:latin typeface="Aktiv Grotesk" panose="020B0504020202020204" pitchFamily="34" charset="0"/>
                  <a:ea typeface="Aktiv Grotesk" panose="020B0504020202020204" pitchFamily="34" charset="0"/>
                  <a:cs typeface="Aktiv Grotesk" panose="020B0504020202020204" pitchFamily="34" charset="0"/>
                </a:rPr>
                <a:t>Remote Learning</a:t>
              </a:r>
            </a:p>
            <a:p>
              <a:pPr algn="ctr"/>
              <a:r>
                <a:rPr lang="en-US" sz="1400" dirty="0">
                  <a:solidFill>
                    <a:srgbClr val="56EA75"/>
                  </a:solidFill>
                  <a:latin typeface="Aktiv Grotesk" panose="020B0504020202020204" pitchFamily="34" charset="0"/>
                  <a:ea typeface="Aktiv Grotesk" panose="020B0504020202020204" pitchFamily="34" charset="0"/>
                  <a:cs typeface="Aktiv Grotesk" panose="020B0504020202020204" pitchFamily="34" charset="0"/>
                </a:rPr>
                <a:t>STEM</a:t>
              </a:r>
            </a:p>
          </p:txBody>
        </p:sp>
        <p:sp>
          <p:nvSpPr>
            <p:cNvPr id="39" name="TextBox 38">
              <a:extLst>
                <a:ext uri="{FF2B5EF4-FFF2-40B4-BE49-F238E27FC236}">
                  <a16:creationId xmlns:a16="http://schemas.microsoft.com/office/drawing/2014/main" id="{CDDBCF4C-64A3-EEFE-297D-91D93269C023}"/>
                </a:ext>
              </a:extLst>
            </p:cNvPr>
            <p:cNvSpPr txBox="1"/>
            <p:nvPr/>
          </p:nvSpPr>
          <p:spPr>
            <a:xfrm>
              <a:off x="473946" y="4910495"/>
              <a:ext cx="2214441" cy="584775"/>
            </a:xfrm>
            <a:prstGeom prst="rect">
              <a:avLst/>
            </a:prstGeom>
            <a:noFill/>
          </p:spPr>
          <p:txBody>
            <a:bodyPr wrap="square" rtlCol="0">
              <a:spAutoFit/>
            </a:bodyPr>
            <a:lstStyle/>
            <a:p>
              <a:pPr algn="ctr"/>
              <a:r>
                <a:rPr lang="en-US" sz="1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Empowering the learning experience</a:t>
              </a:r>
            </a:p>
          </p:txBody>
        </p:sp>
      </p:grpSp>
      <p:grpSp>
        <p:nvGrpSpPr>
          <p:cNvPr id="41" name="Group 40">
            <a:extLst>
              <a:ext uri="{FF2B5EF4-FFF2-40B4-BE49-F238E27FC236}">
                <a16:creationId xmlns:a16="http://schemas.microsoft.com/office/drawing/2014/main" id="{129AD2AD-957E-2C5A-A2CD-45770D497116}"/>
              </a:ext>
            </a:extLst>
          </p:cNvPr>
          <p:cNvGrpSpPr/>
          <p:nvPr/>
        </p:nvGrpSpPr>
        <p:grpSpPr>
          <a:xfrm>
            <a:off x="6350465" y="1932297"/>
            <a:ext cx="2504903" cy="4403982"/>
            <a:chOff x="3344005" y="1947501"/>
            <a:chExt cx="2504903" cy="4403982"/>
          </a:xfrm>
        </p:grpSpPr>
        <p:pic>
          <p:nvPicPr>
            <p:cNvPr id="42" name="Picture 41" descr="A person with a white mask on his face&#10;&#10;AI-generated content may be incorrect.">
              <a:extLst>
                <a:ext uri="{FF2B5EF4-FFF2-40B4-BE49-F238E27FC236}">
                  <a16:creationId xmlns:a16="http://schemas.microsoft.com/office/drawing/2014/main" id="{E5F7FD2B-56FD-4C9B-1A0B-C778EFFDF4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44005" y="1947501"/>
              <a:ext cx="2504903" cy="2944337"/>
            </a:xfrm>
            <a:prstGeom prst="rect">
              <a:avLst/>
            </a:prstGeom>
          </p:spPr>
        </p:pic>
        <p:sp>
          <p:nvSpPr>
            <p:cNvPr id="43" name="Rectangle: Top Corners Rounded 42">
              <a:extLst>
                <a:ext uri="{FF2B5EF4-FFF2-40B4-BE49-F238E27FC236}">
                  <a16:creationId xmlns:a16="http://schemas.microsoft.com/office/drawing/2014/main" id="{E131590F-A049-5588-DD13-F699E3B6E003}"/>
                </a:ext>
              </a:extLst>
            </p:cNvPr>
            <p:cNvSpPr/>
            <p:nvPr/>
          </p:nvSpPr>
          <p:spPr>
            <a:xfrm flipV="1">
              <a:off x="3355338" y="4886242"/>
              <a:ext cx="2482237" cy="1465241"/>
            </a:xfrm>
            <a:prstGeom prst="round2SameRect">
              <a:avLst>
                <a:gd name="adj1" fmla="val 977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FFCF1066-5F55-BDC6-2A24-E413EE3F7636}"/>
                </a:ext>
              </a:extLst>
            </p:cNvPr>
            <p:cNvSpPr txBox="1"/>
            <p:nvPr/>
          </p:nvSpPr>
          <p:spPr>
            <a:xfrm>
              <a:off x="3950414" y="5505089"/>
              <a:ext cx="1292085" cy="738664"/>
            </a:xfrm>
            <a:prstGeom prst="rect">
              <a:avLst/>
            </a:prstGeom>
            <a:noFill/>
          </p:spPr>
          <p:txBody>
            <a:bodyPr wrap="none" rtlCol="0">
              <a:spAutoFit/>
            </a:bodyPr>
            <a:lstStyle/>
            <a:p>
              <a:pPr algn="ctr"/>
              <a:r>
                <a:rPr lang="en-US" sz="1400" dirty="0">
                  <a:solidFill>
                    <a:srgbClr val="56EA75"/>
                  </a:solidFill>
                  <a:latin typeface="Aktiv Grotesk" panose="020B0504020202020204"/>
                </a:rPr>
                <a:t>Hotels</a:t>
              </a:r>
            </a:p>
            <a:p>
              <a:pPr algn="ctr"/>
              <a:r>
                <a:rPr lang="en-US" sz="1400" dirty="0">
                  <a:solidFill>
                    <a:srgbClr val="56EA75"/>
                  </a:solidFill>
                  <a:latin typeface="Aktiv Grotesk" panose="020B0504020202020204"/>
                </a:rPr>
                <a:t>Fitness Centers</a:t>
              </a:r>
            </a:p>
            <a:p>
              <a:pPr algn="ctr"/>
              <a:r>
                <a:rPr lang="en-US" sz="1400" dirty="0">
                  <a:solidFill>
                    <a:srgbClr val="56EA75"/>
                  </a:solidFill>
                  <a:latin typeface="Aktiv Grotesk" panose="020B0504020202020204"/>
                </a:rPr>
                <a:t>SPA</a:t>
              </a:r>
            </a:p>
          </p:txBody>
        </p:sp>
        <p:sp>
          <p:nvSpPr>
            <p:cNvPr id="46" name="TextBox 45">
              <a:extLst>
                <a:ext uri="{FF2B5EF4-FFF2-40B4-BE49-F238E27FC236}">
                  <a16:creationId xmlns:a16="http://schemas.microsoft.com/office/drawing/2014/main" id="{AEF88E86-0E72-CD55-0475-C49572EF1FBF}"/>
                </a:ext>
              </a:extLst>
            </p:cNvPr>
            <p:cNvSpPr txBox="1"/>
            <p:nvPr/>
          </p:nvSpPr>
          <p:spPr>
            <a:xfrm>
              <a:off x="3489236" y="4910495"/>
              <a:ext cx="2214441" cy="584775"/>
            </a:xfrm>
            <a:prstGeom prst="rect">
              <a:avLst/>
            </a:prstGeom>
            <a:noFill/>
          </p:spPr>
          <p:txBody>
            <a:bodyPr wrap="square" rtlCol="0">
              <a:spAutoFit/>
            </a:bodyPr>
            <a:lstStyle/>
            <a:p>
              <a:pPr algn="ctr"/>
              <a:r>
                <a:rPr lang="en-US" sz="1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Enhancing the guest experience</a:t>
              </a:r>
            </a:p>
          </p:txBody>
        </p:sp>
      </p:grpSp>
      <p:grpSp>
        <p:nvGrpSpPr>
          <p:cNvPr id="47" name="Group 46">
            <a:extLst>
              <a:ext uri="{FF2B5EF4-FFF2-40B4-BE49-F238E27FC236}">
                <a16:creationId xmlns:a16="http://schemas.microsoft.com/office/drawing/2014/main" id="{43D224D1-BD5C-DDA5-4DF2-5B116FFCC2E9}"/>
              </a:ext>
            </a:extLst>
          </p:cNvPr>
          <p:cNvGrpSpPr/>
          <p:nvPr/>
        </p:nvGrpSpPr>
        <p:grpSpPr>
          <a:xfrm>
            <a:off x="3286916" y="1935693"/>
            <a:ext cx="2504903" cy="4402462"/>
            <a:chOff x="6359295" y="1949021"/>
            <a:chExt cx="2504903" cy="4426716"/>
          </a:xfrm>
        </p:grpSpPr>
        <p:pic>
          <p:nvPicPr>
            <p:cNvPr id="48" name="Picture 47" descr="A person in a hospital bed wearing headphones&#10;&#10;AI-generated content may be incorrect.">
              <a:extLst>
                <a:ext uri="{FF2B5EF4-FFF2-40B4-BE49-F238E27FC236}">
                  <a16:creationId xmlns:a16="http://schemas.microsoft.com/office/drawing/2014/main" id="{141E4E41-B9E2-56AC-85F1-73A60EDE0FA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59295" y="1949021"/>
              <a:ext cx="2504903" cy="2961476"/>
            </a:xfrm>
            <a:prstGeom prst="rect">
              <a:avLst/>
            </a:prstGeom>
          </p:spPr>
        </p:pic>
        <p:sp>
          <p:nvSpPr>
            <p:cNvPr id="49" name="Rectangle: Top Corners Rounded 48">
              <a:extLst>
                <a:ext uri="{FF2B5EF4-FFF2-40B4-BE49-F238E27FC236}">
                  <a16:creationId xmlns:a16="http://schemas.microsoft.com/office/drawing/2014/main" id="{B4C1FFEF-7216-B05F-6DB3-B335D9B7B8CD}"/>
                </a:ext>
              </a:extLst>
            </p:cNvPr>
            <p:cNvSpPr/>
            <p:nvPr/>
          </p:nvSpPr>
          <p:spPr>
            <a:xfrm flipV="1">
              <a:off x="6359295" y="4910496"/>
              <a:ext cx="2504902" cy="1465241"/>
            </a:xfrm>
            <a:prstGeom prst="round2SameRect">
              <a:avLst>
                <a:gd name="adj1" fmla="val 977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84DFAA14-F1E9-74E8-00F5-51D8739EAF42}"/>
                </a:ext>
              </a:extLst>
            </p:cNvPr>
            <p:cNvSpPr txBox="1"/>
            <p:nvPr/>
          </p:nvSpPr>
          <p:spPr>
            <a:xfrm>
              <a:off x="6858175" y="5505089"/>
              <a:ext cx="1507144" cy="738664"/>
            </a:xfrm>
            <a:prstGeom prst="rect">
              <a:avLst/>
            </a:prstGeom>
            <a:noFill/>
          </p:spPr>
          <p:txBody>
            <a:bodyPr wrap="none" rtlCol="0">
              <a:spAutoFit/>
            </a:bodyPr>
            <a:lstStyle/>
            <a:p>
              <a:pPr algn="ctr"/>
              <a:r>
                <a:rPr lang="en-US" sz="1400" dirty="0">
                  <a:solidFill>
                    <a:srgbClr val="56EA75"/>
                  </a:solidFill>
                  <a:latin typeface="Aktiv Grotesk" panose="020B0504020202020204"/>
                </a:rPr>
                <a:t>Hospitals</a:t>
              </a:r>
            </a:p>
            <a:p>
              <a:pPr algn="ctr"/>
              <a:r>
                <a:rPr lang="en-US" sz="1400" dirty="0">
                  <a:solidFill>
                    <a:srgbClr val="56EA75"/>
                  </a:solidFill>
                  <a:latin typeface="Aktiv Grotesk" panose="020B0504020202020204"/>
                </a:rPr>
                <a:t>Care Centers</a:t>
              </a:r>
            </a:p>
            <a:p>
              <a:pPr algn="ctr"/>
              <a:r>
                <a:rPr lang="en-US" sz="1400" dirty="0">
                  <a:solidFill>
                    <a:srgbClr val="56EA75"/>
                  </a:solidFill>
                  <a:latin typeface="Aktiv Grotesk" panose="020B0504020202020204"/>
                </a:rPr>
                <a:t>Dialysis Centers</a:t>
              </a:r>
            </a:p>
          </p:txBody>
        </p:sp>
        <p:sp>
          <p:nvSpPr>
            <p:cNvPr id="52" name="TextBox 51">
              <a:extLst>
                <a:ext uri="{FF2B5EF4-FFF2-40B4-BE49-F238E27FC236}">
                  <a16:creationId xmlns:a16="http://schemas.microsoft.com/office/drawing/2014/main" id="{78CF2C3F-BC60-25F3-AF89-5F0DE0A877A8}"/>
                </a:ext>
              </a:extLst>
            </p:cNvPr>
            <p:cNvSpPr txBox="1"/>
            <p:nvPr/>
          </p:nvSpPr>
          <p:spPr>
            <a:xfrm>
              <a:off x="6504526" y="4910495"/>
              <a:ext cx="2214441" cy="584775"/>
            </a:xfrm>
            <a:prstGeom prst="rect">
              <a:avLst/>
            </a:prstGeom>
            <a:noFill/>
          </p:spPr>
          <p:txBody>
            <a:bodyPr wrap="square" rtlCol="0">
              <a:spAutoFit/>
            </a:bodyPr>
            <a:lstStyle/>
            <a:p>
              <a:pPr algn="ctr"/>
              <a:r>
                <a:rPr lang="en-US" sz="1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Improving the patient experience</a:t>
              </a:r>
            </a:p>
          </p:txBody>
        </p:sp>
      </p:grpSp>
      <p:grpSp>
        <p:nvGrpSpPr>
          <p:cNvPr id="53" name="Group 52">
            <a:extLst>
              <a:ext uri="{FF2B5EF4-FFF2-40B4-BE49-F238E27FC236}">
                <a16:creationId xmlns:a16="http://schemas.microsoft.com/office/drawing/2014/main" id="{F8536216-48A2-450E-884C-0F6688E26B8D}"/>
              </a:ext>
            </a:extLst>
          </p:cNvPr>
          <p:cNvGrpSpPr/>
          <p:nvPr/>
        </p:nvGrpSpPr>
        <p:grpSpPr>
          <a:xfrm>
            <a:off x="9314974" y="1932297"/>
            <a:ext cx="2504903" cy="4394059"/>
            <a:chOff x="9374586" y="1947696"/>
            <a:chExt cx="2504903" cy="4418257"/>
          </a:xfrm>
        </p:grpSpPr>
        <p:pic>
          <p:nvPicPr>
            <p:cNvPr id="54" name="Picture 53" descr="A person with curly hair wearing earphones&#10;&#10;AI-generated content may be incorrect.">
              <a:extLst>
                <a:ext uri="{FF2B5EF4-FFF2-40B4-BE49-F238E27FC236}">
                  <a16:creationId xmlns:a16="http://schemas.microsoft.com/office/drawing/2014/main" id="{D4AD4668-FF52-F6BA-420A-28ACDDAB1E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374586" y="1947696"/>
              <a:ext cx="2504903" cy="2972324"/>
            </a:xfrm>
            <a:prstGeom prst="rect">
              <a:avLst/>
            </a:prstGeom>
          </p:spPr>
        </p:pic>
        <p:sp>
          <p:nvSpPr>
            <p:cNvPr id="55" name="Rectangle: Top Corners Rounded 54">
              <a:extLst>
                <a:ext uri="{FF2B5EF4-FFF2-40B4-BE49-F238E27FC236}">
                  <a16:creationId xmlns:a16="http://schemas.microsoft.com/office/drawing/2014/main" id="{881F6E4E-C078-CCBC-3EE4-3FDDE3D4F724}"/>
                </a:ext>
              </a:extLst>
            </p:cNvPr>
            <p:cNvSpPr/>
            <p:nvPr/>
          </p:nvSpPr>
          <p:spPr>
            <a:xfrm flipV="1">
              <a:off x="9374586" y="4900712"/>
              <a:ext cx="2504902" cy="1465241"/>
            </a:xfrm>
            <a:prstGeom prst="round2SameRect">
              <a:avLst>
                <a:gd name="adj1" fmla="val 977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5FAF9E38-EE68-BFCC-A67F-EFA4477998E4}"/>
                </a:ext>
              </a:extLst>
            </p:cNvPr>
            <p:cNvSpPr txBox="1"/>
            <p:nvPr/>
          </p:nvSpPr>
          <p:spPr>
            <a:xfrm>
              <a:off x="9725989" y="5505089"/>
              <a:ext cx="1802096" cy="738664"/>
            </a:xfrm>
            <a:prstGeom prst="rect">
              <a:avLst/>
            </a:prstGeom>
            <a:noFill/>
          </p:spPr>
          <p:txBody>
            <a:bodyPr wrap="none" rtlCol="0">
              <a:spAutoFit/>
            </a:bodyPr>
            <a:lstStyle/>
            <a:p>
              <a:pPr algn="ctr"/>
              <a:r>
                <a:rPr lang="en-US" sz="1400" dirty="0">
                  <a:solidFill>
                    <a:srgbClr val="56EA75"/>
                  </a:solidFill>
                  <a:latin typeface="Aktiv Grotesk" panose="020B0504020202020204"/>
                </a:rPr>
                <a:t>Airplanes</a:t>
              </a:r>
            </a:p>
            <a:p>
              <a:pPr algn="ctr"/>
              <a:r>
                <a:rPr lang="en-US" sz="1400" dirty="0">
                  <a:solidFill>
                    <a:srgbClr val="56EA75"/>
                  </a:solidFill>
                  <a:latin typeface="Aktiv Grotesk" panose="020B0504020202020204"/>
                </a:rPr>
                <a:t>Trains, Bus &amp; Cruise</a:t>
              </a:r>
            </a:p>
            <a:p>
              <a:pPr algn="ctr"/>
              <a:r>
                <a:rPr lang="en-US" sz="1400" dirty="0">
                  <a:solidFill>
                    <a:srgbClr val="56EA75"/>
                  </a:solidFill>
                  <a:latin typeface="Aktiv Grotesk" panose="020B0504020202020204"/>
                </a:rPr>
                <a:t>Museums</a:t>
              </a:r>
            </a:p>
          </p:txBody>
        </p:sp>
        <p:sp>
          <p:nvSpPr>
            <p:cNvPr id="58" name="TextBox 57">
              <a:extLst>
                <a:ext uri="{FF2B5EF4-FFF2-40B4-BE49-F238E27FC236}">
                  <a16:creationId xmlns:a16="http://schemas.microsoft.com/office/drawing/2014/main" id="{40DEB187-DBE8-567F-65D2-2E0E4707B8F4}"/>
                </a:ext>
              </a:extLst>
            </p:cNvPr>
            <p:cNvSpPr txBox="1"/>
            <p:nvPr/>
          </p:nvSpPr>
          <p:spPr>
            <a:xfrm>
              <a:off x="9519817" y="4910495"/>
              <a:ext cx="2214441" cy="584775"/>
            </a:xfrm>
            <a:prstGeom prst="rect">
              <a:avLst/>
            </a:prstGeom>
            <a:noFill/>
          </p:spPr>
          <p:txBody>
            <a:bodyPr wrap="square" rtlCol="0">
              <a:spAutoFit/>
            </a:bodyPr>
            <a:lstStyle/>
            <a:p>
              <a:pPr algn="ctr"/>
              <a:r>
                <a:rPr lang="en-US" sz="1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Upgrade your </a:t>
              </a:r>
            </a:p>
            <a:p>
              <a:pPr algn="ctr"/>
              <a:r>
                <a:rPr lang="en-US" sz="1600" dirty="0">
                  <a:solidFill>
                    <a:schemeClr val="bg1"/>
                  </a:solidFill>
                  <a:latin typeface="Aktiv Grotesk" panose="020B0504020202020204" pitchFamily="34" charset="0"/>
                  <a:ea typeface="Aktiv Grotesk" panose="020B0504020202020204" pitchFamily="34" charset="0"/>
                  <a:cs typeface="Aktiv Grotesk" panose="020B0504020202020204" pitchFamily="34" charset="0"/>
                </a:rPr>
                <a:t>journey</a:t>
              </a:r>
            </a:p>
          </p:txBody>
        </p:sp>
      </p:grpSp>
      <p:sp>
        <p:nvSpPr>
          <p:cNvPr id="5" name="TextBox 4">
            <a:extLst>
              <a:ext uri="{FF2B5EF4-FFF2-40B4-BE49-F238E27FC236}">
                <a16:creationId xmlns:a16="http://schemas.microsoft.com/office/drawing/2014/main" id="{1FD509E7-43B8-8CC2-1F67-3EB9141DC22F}"/>
              </a:ext>
            </a:extLst>
          </p:cNvPr>
          <p:cNvSpPr txBox="1"/>
          <p:nvPr/>
        </p:nvSpPr>
        <p:spPr>
          <a:xfrm>
            <a:off x="823850" y="1424262"/>
            <a:ext cx="1386919" cy="400110"/>
          </a:xfrm>
          <a:prstGeom prst="rect">
            <a:avLst/>
          </a:prstGeom>
          <a:noFill/>
        </p:spPr>
        <p:txBody>
          <a:bodyPr wrap="none" rtlCol="0">
            <a:spAutoFit/>
          </a:bodyPr>
          <a:lstStyle/>
          <a:p>
            <a:pPr algn="ctr"/>
            <a:r>
              <a:rPr lang="en-US" sz="2000" dirty="0">
                <a:latin typeface="Aktiv Grotesk Medium" panose="020B0504020202020204"/>
              </a:rPr>
              <a:t>Education</a:t>
            </a:r>
          </a:p>
        </p:txBody>
      </p:sp>
      <p:sp>
        <p:nvSpPr>
          <p:cNvPr id="6" name="TextBox 5">
            <a:extLst>
              <a:ext uri="{FF2B5EF4-FFF2-40B4-BE49-F238E27FC236}">
                <a16:creationId xmlns:a16="http://schemas.microsoft.com/office/drawing/2014/main" id="{F8D86F68-D0A1-6CA9-FF11-5921329DD392}"/>
              </a:ext>
            </a:extLst>
          </p:cNvPr>
          <p:cNvSpPr txBox="1"/>
          <p:nvPr/>
        </p:nvSpPr>
        <p:spPr>
          <a:xfrm>
            <a:off x="3897986" y="1424262"/>
            <a:ext cx="1322093" cy="400110"/>
          </a:xfrm>
          <a:prstGeom prst="rect">
            <a:avLst/>
          </a:prstGeom>
          <a:noFill/>
        </p:spPr>
        <p:txBody>
          <a:bodyPr wrap="none" rtlCol="0">
            <a:spAutoFit/>
          </a:bodyPr>
          <a:lstStyle/>
          <a:p>
            <a:pPr algn="ctr"/>
            <a:r>
              <a:rPr lang="en-US" sz="2000" dirty="0">
                <a:latin typeface="Aktiv Grotesk Medium" panose="020B0504020202020204"/>
              </a:rPr>
              <a:t>Healthcare</a:t>
            </a:r>
          </a:p>
        </p:txBody>
      </p:sp>
      <p:sp>
        <p:nvSpPr>
          <p:cNvPr id="7" name="TextBox 6">
            <a:extLst>
              <a:ext uri="{FF2B5EF4-FFF2-40B4-BE49-F238E27FC236}">
                <a16:creationId xmlns:a16="http://schemas.microsoft.com/office/drawing/2014/main" id="{A6A29229-2D18-5B1A-1EB5-BDB26101E1ED}"/>
              </a:ext>
            </a:extLst>
          </p:cNvPr>
          <p:cNvSpPr txBox="1"/>
          <p:nvPr/>
        </p:nvSpPr>
        <p:spPr>
          <a:xfrm>
            <a:off x="6917330" y="1424262"/>
            <a:ext cx="1302024" cy="400110"/>
          </a:xfrm>
          <a:prstGeom prst="rect">
            <a:avLst/>
          </a:prstGeom>
          <a:noFill/>
        </p:spPr>
        <p:txBody>
          <a:bodyPr wrap="none" rtlCol="0">
            <a:spAutoFit/>
          </a:bodyPr>
          <a:lstStyle/>
          <a:p>
            <a:pPr algn="ctr"/>
            <a:r>
              <a:rPr lang="en-US" sz="2000" dirty="0">
                <a:latin typeface="Aktiv Grotesk Medium" panose="020B0504020202020204"/>
              </a:rPr>
              <a:t>Hospitality</a:t>
            </a:r>
          </a:p>
        </p:txBody>
      </p:sp>
      <p:sp>
        <p:nvSpPr>
          <p:cNvPr id="8" name="TextBox 7">
            <a:extLst>
              <a:ext uri="{FF2B5EF4-FFF2-40B4-BE49-F238E27FC236}">
                <a16:creationId xmlns:a16="http://schemas.microsoft.com/office/drawing/2014/main" id="{44C7FB33-A4E9-219E-89A3-2929E75853BF}"/>
              </a:ext>
            </a:extLst>
          </p:cNvPr>
          <p:cNvSpPr txBox="1"/>
          <p:nvPr/>
        </p:nvSpPr>
        <p:spPr>
          <a:xfrm>
            <a:off x="10110968" y="1424262"/>
            <a:ext cx="934871" cy="400110"/>
          </a:xfrm>
          <a:prstGeom prst="rect">
            <a:avLst/>
          </a:prstGeom>
          <a:noFill/>
        </p:spPr>
        <p:txBody>
          <a:bodyPr wrap="none" rtlCol="0">
            <a:spAutoFit/>
          </a:bodyPr>
          <a:lstStyle/>
          <a:p>
            <a:pPr algn="ctr"/>
            <a:r>
              <a:rPr lang="en-US" sz="2000" dirty="0">
                <a:latin typeface="Aktiv Grotesk Medium" panose="020B0504020202020204"/>
              </a:rPr>
              <a:t>Travel</a:t>
            </a:r>
          </a:p>
        </p:txBody>
      </p:sp>
    </p:spTree>
    <p:extLst>
      <p:ext uri="{BB962C8B-B14F-4D97-AF65-F5344CB8AC3E}">
        <p14:creationId xmlns:p14="http://schemas.microsoft.com/office/powerpoint/2010/main" val="2161800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wearing a headset&#10;&#10;AI-generated content may be incorrect.">
            <a:extLst>
              <a:ext uri="{FF2B5EF4-FFF2-40B4-BE49-F238E27FC236}">
                <a16:creationId xmlns:a16="http://schemas.microsoft.com/office/drawing/2014/main" id="{9637B413-9B48-B950-D2D0-2FC9EE230BD0}"/>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a:xfrm>
            <a:off x="0" y="5232634"/>
            <a:ext cx="6888997" cy="1643466"/>
          </a:xfrm>
          <a:prstGeom prst="rect">
            <a:avLst/>
          </a:prstGeom>
        </p:spPr>
      </p:pic>
      <p:pic>
        <p:nvPicPr>
          <p:cNvPr id="7" name="Picture 6" descr="A child wearing a headset&#10;&#10;AI-generated content may be incorrect.">
            <a:extLst>
              <a:ext uri="{FF2B5EF4-FFF2-40B4-BE49-F238E27FC236}">
                <a16:creationId xmlns:a16="http://schemas.microsoft.com/office/drawing/2014/main" id="{936601CF-D0BA-37FD-3160-6EB75D5ED6A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92" y="0"/>
            <a:ext cx="6888997" cy="5245531"/>
          </a:xfrm>
          <a:prstGeom prst="rect">
            <a:avLst/>
          </a:prstGeom>
        </p:spPr>
      </p:pic>
      <p:sp>
        <p:nvSpPr>
          <p:cNvPr id="10" name="Rectangle 9">
            <a:extLst>
              <a:ext uri="{FF2B5EF4-FFF2-40B4-BE49-F238E27FC236}">
                <a16:creationId xmlns:a16="http://schemas.microsoft.com/office/drawing/2014/main" id="{D394E297-9851-CEA8-0312-8D772C6B0593}"/>
              </a:ext>
            </a:extLst>
          </p:cNvPr>
          <p:cNvSpPr/>
          <p:nvPr/>
        </p:nvSpPr>
        <p:spPr>
          <a:xfrm>
            <a:off x="6206647" y="0"/>
            <a:ext cx="5985353" cy="6876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descr="A blue and white lines on a black background&#10;&#10;AI-generated content may be incorrect.">
            <a:extLst>
              <a:ext uri="{FF2B5EF4-FFF2-40B4-BE49-F238E27FC236}">
                <a16:creationId xmlns:a16="http://schemas.microsoft.com/office/drawing/2014/main" id="{3883F45D-99FA-9975-9296-7D7641CA22C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335519" y="5885208"/>
            <a:ext cx="7513581" cy="991841"/>
          </a:xfrm>
          <a:prstGeom prst="rect">
            <a:avLst/>
          </a:prstGeom>
        </p:spPr>
      </p:pic>
      <p:grpSp>
        <p:nvGrpSpPr>
          <p:cNvPr id="6" name="Group 5">
            <a:extLst>
              <a:ext uri="{FF2B5EF4-FFF2-40B4-BE49-F238E27FC236}">
                <a16:creationId xmlns:a16="http://schemas.microsoft.com/office/drawing/2014/main" id="{E812EEAA-F2BD-6873-0DA2-80E323689C99}"/>
              </a:ext>
            </a:extLst>
          </p:cNvPr>
          <p:cNvGrpSpPr/>
          <p:nvPr/>
        </p:nvGrpSpPr>
        <p:grpSpPr>
          <a:xfrm>
            <a:off x="6395037" y="953444"/>
            <a:ext cx="5434776" cy="1004417"/>
            <a:chOff x="6391061" y="1241319"/>
            <a:chExt cx="5434776" cy="1004417"/>
          </a:xfrm>
        </p:grpSpPr>
        <p:sp>
          <p:nvSpPr>
            <p:cNvPr id="18" name="TextBox 17">
              <a:extLst>
                <a:ext uri="{FF2B5EF4-FFF2-40B4-BE49-F238E27FC236}">
                  <a16:creationId xmlns:a16="http://schemas.microsoft.com/office/drawing/2014/main" id="{3E48F683-8192-F1C3-1984-FB2F64D274C1}"/>
                </a:ext>
              </a:extLst>
            </p:cNvPr>
            <p:cNvSpPr txBox="1"/>
            <p:nvPr/>
          </p:nvSpPr>
          <p:spPr>
            <a:xfrm>
              <a:off x="6391061" y="1241319"/>
              <a:ext cx="3512129" cy="707886"/>
            </a:xfrm>
            <a:prstGeom prst="rect">
              <a:avLst/>
            </a:prstGeom>
            <a:noFill/>
          </p:spPr>
          <p:txBody>
            <a:bodyPr wrap="square" rtlCol="0">
              <a:spAutoFit/>
            </a:bodyPr>
            <a:lstStyle/>
            <a:p>
              <a:r>
                <a:rPr lang="en-US" sz="4000" b="1" dirty="0">
                  <a:solidFill>
                    <a:schemeClr val="accent2"/>
                  </a:solidFill>
                  <a:latin typeface="Aktiv Grotesk Medium" panose="020B0504020202020204"/>
                  <a:cs typeface="Arial Black" panose="020B0604020202020204" pitchFamily="34" charset="0"/>
                </a:rPr>
                <a:t>9.1 million+</a:t>
              </a:r>
            </a:p>
          </p:txBody>
        </p:sp>
        <p:sp>
          <p:nvSpPr>
            <p:cNvPr id="23" name="TextBox 22">
              <a:extLst>
                <a:ext uri="{FF2B5EF4-FFF2-40B4-BE49-F238E27FC236}">
                  <a16:creationId xmlns:a16="http://schemas.microsoft.com/office/drawing/2014/main" id="{2E4D93BB-FB9E-8D72-A40B-2897CF07ED34}"/>
                </a:ext>
              </a:extLst>
            </p:cNvPr>
            <p:cNvSpPr txBox="1"/>
            <p:nvPr/>
          </p:nvSpPr>
          <p:spPr>
            <a:xfrm>
              <a:off x="6391061" y="1845626"/>
              <a:ext cx="5434776" cy="400110"/>
            </a:xfrm>
            <a:prstGeom prst="rect">
              <a:avLst/>
            </a:prstGeom>
            <a:noFill/>
          </p:spPr>
          <p:txBody>
            <a:bodyPr wrap="square" rtlCol="0">
              <a:spAutoFit/>
            </a:bodyPr>
            <a:lstStyle/>
            <a:p>
              <a:r>
                <a:rPr lang="en-US" sz="2000" b="1" dirty="0">
                  <a:solidFill>
                    <a:schemeClr val="bg1"/>
                  </a:solidFill>
                  <a:latin typeface="Aktiv Grotesk Medium" panose="020B0504020202020204"/>
                </a:rPr>
                <a:t>Students are learning with AVID headsets.</a:t>
              </a:r>
              <a:endParaRPr lang="en-US" sz="2000" b="1" dirty="0">
                <a:solidFill>
                  <a:schemeClr val="bg1"/>
                </a:solidFill>
                <a:latin typeface="Aktiv Grotesk Medium" panose="020B0504020202020204"/>
                <a:cs typeface="Arial" panose="020B0604020202020204" pitchFamily="34" charset="0"/>
              </a:endParaRPr>
            </a:p>
          </p:txBody>
        </p:sp>
      </p:grpSp>
      <p:grpSp>
        <p:nvGrpSpPr>
          <p:cNvPr id="8" name="Group 7">
            <a:extLst>
              <a:ext uri="{FF2B5EF4-FFF2-40B4-BE49-F238E27FC236}">
                <a16:creationId xmlns:a16="http://schemas.microsoft.com/office/drawing/2014/main" id="{DB129196-2374-B05E-6022-552210B37A75}"/>
              </a:ext>
            </a:extLst>
          </p:cNvPr>
          <p:cNvGrpSpPr/>
          <p:nvPr/>
        </p:nvGrpSpPr>
        <p:grpSpPr>
          <a:xfrm>
            <a:off x="6351071" y="2279595"/>
            <a:ext cx="5434776" cy="1018375"/>
            <a:chOff x="6391061" y="2452834"/>
            <a:chExt cx="5434776" cy="1018375"/>
          </a:xfrm>
        </p:grpSpPr>
        <p:sp>
          <p:nvSpPr>
            <p:cNvPr id="19" name="TextBox 18">
              <a:extLst>
                <a:ext uri="{FF2B5EF4-FFF2-40B4-BE49-F238E27FC236}">
                  <a16:creationId xmlns:a16="http://schemas.microsoft.com/office/drawing/2014/main" id="{FDC6B018-338B-8283-975B-2B866020C27E}"/>
                </a:ext>
              </a:extLst>
            </p:cNvPr>
            <p:cNvSpPr txBox="1"/>
            <p:nvPr/>
          </p:nvSpPr>
          <p:spPr>
            <a:xfrm>
              <a:off x="6391061" y="2452834"/>
              <a:ext cx="2923065" cy="707886"/>
            </a:xfrm>
            <a:prstGeom prst="rect">
              <a:avLst/>
            </a:prstGeom>
            <a:noFill/>
          </p:spPr>
          <p:txBody>
            <a:bodyPr wrap="square" rtlCol="0">
              <a:spAutoFit/>
            </a:bodyPr>
            <a:lstStyle/>
            <a:p>
              <a:r>
                <a:rPr lang="en-US" sz="4000" b="1" dirty="0">
                  <a:solidFill>
                    <a:schemeClr val="accent2"/>
                  </a:solidFill>
                  <a:latin typeface="Aktiv Grotesk Medium" panose="020B0504020202020204"/>
                  <a:cs typeface="Arial Black" panose="020B0604020202020204" pitchFamily="34" charset="0"/>
                </a:rPr>
                <a:t>6,000+</a:t>
              </a:r>
            </a:p>
          </p:txBody>
        </p:sp>
        <p:sp>
          <p:nvSpPr>
            <p:cNvPr id="24" name="TextBox 23">
              <a:extLst>
                <a:ext uri="{FF2B5EF4-FFF2-40B4-BE49-F238E27FC236}">
                  <a16:creationId xmlns:a16="http://schemas.microsoft.com/office/drawing/2014/main" id="{20F37FFE-9A2B-7DC3-68DC-FFC065D3BBC7}"/>
                </a:ext>
              </a:extLst>
            </p:cNvPr>
            <p:cNvSpPr txBox="1"/>
            <p:nvPr/>
          </p:nvSpPr>
          <p:spPr>
            <a:xfrm>
              <a:off x="6391061" y="3071099"/>
              <a:ext cx="5434776" cy="400110"/>
            </a:xfrm>
            <a:prstGeom prst="rect">
              <a:avLst/>
            </a:prstGeom>
            <a:noFill/>
          </p:spPr>
          <p:txBody>
            <a:bodyPr wrap="square" rtlCol="0">
              <a:spAutoFit/>
            </a:bodyPr>
            <a:lstStyle/>
            <a:p>
              <a:r>
                <a:rPr lang="en-US" sz="2000" b="1" dirty="0">
                  <a:solidFill>
                    <a:schemeClr val="bg1"/>
                  </a:solidFill>
                  <a:latin typeface="Aktiv Grotesk Medium" panose="020B0504020202020204"/>
                  <a:cs typeface="Arial" panose="020B0604020202020204" pitchFamily="34" charset="0"/>
                </a:rPr>
                <a:t>Schools &amp; districts trust AVID headsets.</a:t>
              </a:r>
            </a:p>
          </p:txBody>
        </p:sp>
      </p:grpSp>
      <p:sp>
        <p:nvSpPr>
          <p:cNvPr id="25" name="TextBox 24">
            <a:extLst>
              <a:ext uri="{FF2B5EF4-FFF2-40B4-BE49-F238E27FC236}">
                <a16:creationId xmlns:a16="http://schemas.microsoft.com/office/drawing/2014/main" id="{206FF331-2B87-B78B-BE29-663D8F3F9C13}"/>
              </a:ext>
            </a:extLst>
          </p:cNvPr>
          <p:cNvSpPr txBox="1"/>
          <p:nvPr/>
        </p:nvSpPr>
        <p:spPr>
          <a:xfrm>
            <a:off x="6351071" y="5267076"/>
            <a:ext cx="6320961" cy="769441"/>
          </a:xfrm>
          <a:prstGeom prst="rect">
            <a:avLst/>
          </a:prstGeom>
          <a:noFill/>
        </p:spPr>
        <p:txBody>
          <a:bodyPr wrap="none" rtlCol="0">
            <a:spAutoFit/>
          </a:bodyPr>
          <a:lstStyle/>
          <a:p>
            <a:r>
              <a:rPr lang="en-US" sz="2200" i="1" dirty="0">
                <a:solidFill>
                  <a:schemeClr val="accent2"/>
                </a:solidFill>
                <a:latin typeface="Aktiv Grotesk Medium" panose="020B0504020202020204"/>
              </a:rPr>
              <a:t>These aren’t just numbers—they’re a whole lot </a:t>
            </a:r>
            <a:br>
              <a:rPr lang="en-US" sz="2200" i="1" dirty="0">
                <a:solidFill>
                  <a:schemeClr val="accent2"/>
                </a:solidFill>
                <a:latin typeface="Aktiv Grotesk Medium" panose="020B0504020202020204"/>
              </a:rPr>
            </a:br>
            <a:r>
              <a:rPr lang="en-US" sz="2200" i="1" dirty="0">
                <a:solidFill>
                  <a:schemeClr val="accent2"/>
                </a:solidFill>
                <a:latin typeface="Aktiv Grotesk Medium" panose="020B0504020202020204"/>
              </a:rPr>
              <a:t>of confidence in solutions that perform.</a:t>
            </a:r>
            <a:endParaRPr lang="en-US" sz="2200" i="1" dirty="0">
              <a:solidFill>
                <a:schemeClr val="accent2"/>
              </a:solidFill>
              <a:latin typeface="Aktiv Grotesk Medium" panose="020B0504020202020204"/>
              <a:cs typeface="Arial" panose="020B0604020202020204" pitchFamily="34" charset="0"/>
            </a:endParaRPr>
          </a:p>
        </p:txBody>
      </p:sp>
      <p:grpSp>
        <p:nvGrpSpPr>
          <p:cNvPr id="9" name="Group 8">
            <a:extLst>
              <a:ext uri="{FF2B5EF4-FFF2-40B4-BE49-F238E27FC236}">
                <a16:creationId xmlns:a16="http://schemas.microsoft.com/office/drawing/2014/main" id="{009D0E7D-8CB9-979D-306C-0BB9081D2748}"/>
              </a:ext>
            </a:extLst>
          </p:cNvPr>
          <p:cNvGrpSpPr/>
          <p:nvPr/>
        </p:nvGrpSpPr>
        <p:grpSpPr>
          <a:xfrm>
            <a:off x="6351071" y="3574380"/>
            <a:ext cx="5434776" cy="1326151"/>
            <a:chOff x="6391061" y="3565622"/>
            <a:chExt cx="5434776" cy="1326151"/>
          </a:xfrm>
        </p:grpSpPr>
        <p:sp>
          <p:nvSpPr>
            <p:cNvPr id="4" name="TextBox 3">
              <a:extLst>
                <a:ext uri="{FF2B5EF4-FFF2-40B4-BE49-F238E27FC236}">
                  <a16:creationId xmlns:a16="http://schemas.microsoft.com/office/drawing/2014/main" id="{EB6E43CA-2BD4-4640-48BD-6C47DBF37BD5}"/>
                </a:ext>
              </a:extLst>
            </p:cNvPr>
            <p:cNvSpPr txBox="1"/>
            <p:nvPr/>
          </p:nvSpPr>
          <p:spPr>
            <a:xfrm>
              <a:off x="6391061" y="3565622"/>
              <a:ext cx="2923065" cy="707886"/>
            </a:xfrm>
            <a:prstGeom prst="rect">
              <a:avLst/>
            </a:prstGeom>
            <a:noFill/>
          </p:spPr>
          <p:txBody>
            <a:bodyPr wrap="square" rtlCol="0">
              <a:spAutoFit/>
            </a:bodyPr>
            <a:lstStyle/>
            <a:p>
              <a:r>
                <a:rPr lang="en-US" sz="4000" b="1" dirty="0">
                  <a:solidFill>
                    <a:schemeClr val="accent2"/>
                  </a:solidFill>
                  <a:latin typeface="Aktiv Grotesk Medium" panose="020B0504020202020204"/>
                  <a:cs typeface="Arial Black" panose="020B0604020202020204" pitchFamily="34" charset="0"/>
                </a:rPr>
                <a:t>13</a:t>
              </a:r>
            </a:p>
          </p:txBody>
        </p:sp>
        <p:sp>
          <p:nvSpPr>
            <p:cNvPr id="5" name="TextBox 4">
              <a:extLst>
                <a:ext uri="{FF2B5EF4-FFF2-40B4-BE49-F238E27FC236}">
                  <a16:creationId xmlns:a16="http://schemas.microsoft.com/office/drawing/2014/main" id="{2D402670-0D2C-5612-3501-A30AC4AE2173}"/>
                </a:ext>
              </a:extLst>
            </p:cNvPr>
            <p:cNvSpPr txBox="1"/>
            <p:nvPr/>
          </p:nvSpPr>
          <p:spPr>
            <a:xfrm>
              <a:off x="6391061" y="4183887"/>
              <a:ext cx="5434776" cy="707886"/>
            </a:xfrm>
            <a:prstGeom prst="rect">
              <a:avLst/>
            </a:prstGeom>
            <a:noFill/>
          </p:spPr>
          <p:txBody>
            <a:bodyPr wrap="square" rtlCol="0">
              <a:spAutoFit/>
            </a:bodyPr>
            <a:lstStyle/>
            <a:p>
              <a:r>
                <a:rPr lang="en-US" sz="2000" b="1" dirty="0">
                  <a:solidFill>
                    <a:schemeClr val="bg1"/>
                  </a:solidFill>
                  <a:latin typeface="Aktiv Grotesk Medium" panose="020B0504020202020204"/>
                  <a:cs typeface="Arial" panose="020B0604020202020204" pitchFamily="34" charset="0"/>
                </a:rPr>
                <a:t>Education Excellence and Best of Show Awards since 2020.</a:t>
              </a:r>
            </a:p>
          </p:txBody>
        </p:sp>
      </p:grpSp>
      <p:pic>
        <p:nvPicPr>
          <p:cNvPr id="15" name="Picture 14" descr="A black and white logo&#10;&#10;AI-generated content may be incorrect.">
            <a:extLst>
              <a:ext uri="{FF2B5EF4-FFF2-40B4-BE49-F238E27FC236}">
                <a16:creationId xmlns:a16="http://schemas.microsoft.com/office/drawing/2014/main" id="{964F952C-D080-EF20-8ADC-81503CCCCA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41605" y="189417"/>
            <a:ext cx="1788208" cy="834497"/>
          </a:xfrm>
          <a:prstGeom prst="rect">
            <a:avLst/>
          </a:prstGeom>
        </p:spPr>
      </p:pic>
      <p:sp>
        <p:nvSpPr>
          <p:cNvPr id="2" name="TextBox 1">
            <a:extLst>
              <a:ext uri="{FF2B5EF4-FFF2-40B4-BE49-F238E27FC236}">
                <a16:creationId xmlns:a16="http://schemas.microsoft.com/office/drawing/2014/main" id="{C62E94B3-8064-3FCB-9A22-427556570D76}"/>
              </a:ext>
            </a:extLst>
          </p:cNvPr>
          <p:cNvSpPr txBox="1"/>
          <p:nvPr/>
        </p:nvSpPr>
        <p:spPr>
          <a:xfrm>
            <a:off x="537329" y="5436352"/>
            <a:ext cx="5120697" cy="1200329"/>
          </a:xfrm>
          <a:prstGeom prst="rect">
            <a:avLst/>
          </a:prstGeom>
          <a:noFill/>
        </p:spPr>
        <p:txBody>
          <a:bodyPr wrap="none" rtlCol="0">
            <a:spAutoFit/>
          </a:bodyPr>
          <a:lstStyle/>
          <a:p>
            <a:pPr algn="ctr"/>
            <a:r>
              <a:rPr lang="en-US" sz="3600" dirty="0">
                <a:solidFill>
                  <a:schemeClr val="bg1"/>
                </a:solidFill>
                <a:effectLst>
                  <a:outerShdw blurRad="38100" dist="38100" dir="2700000" algn="tl">
                    <a:srgbClr val="000000">
                      <a:alpha val="43137"/>
                    </a:srgbClr>
                  </a:outerShdw>
                </a:effectLst>
                <a:latin typeface="Aktiv Grotesk" panose="020B0504020202020204"/>
              </a:rPr>
              <a:t>Your Partner of Choice for </a:t>
            </a:r>
          </a:p>
          <a:p>
            <a:pPr algn="ctr"/>
            <a:r>
              <a:rPr lang="en-US" sz="3600" dirty="0">
                <a:solidFill>
                  <a:schemeClr val="bg1"/>
                </a:solidFill>
                <a:effectLst>
                  <a:outerShdw blurRad="38100" dist="38100" dir="2700000" algn="tl">
                    <a:srgbClr val="000000">
                      <a:alpha val="43137"/>
                    </a:srgbClr>
                  </a:outerShdw>
                </a:effectLst>
                <a:latin typeface="Aktiv Grotesk" panose="020B0504020202020204"/>
              </a:rPr>
              <a:t>Educational Headsets</a:t>
            </a:r>
          </a:p>
        </p:txBody>
      </p:sp>
    </p:spTree>
    <p:extLst>
      <p:ext uri="{BB962C8B-B14F-4D97-AF65-F5344CB8AC3E}">
        <p14:creationId xmlns:p14="http://schemas.microsoft.com/office/powerpoint/2010/main" val="4215854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hild wearing headphones and smiling&#10;&#10;AI-generated content may be incorrect.">
            <a:extLst>
              <a:ext uri="{FF2B5EF4-FFF2-40B4-BE49-F238E27FC236}">
                <a16:creationId xmlns:a16="http://schemas.microsoft.com/office/drawing/2014/main" id="{A1B235D0-C156-D084-6C58-1EF9262E4988}"/>
              </a:ext>
            </a:extLst>
          </p:cNvPr>
          <p:cNvPicPr>
            <a:picLocks noChangeAspect="1"/>
          </p:cNvPicPr>
          <p:nvPr/>
        </p:nvPicPr>
        <p:blipFill>
          <a:blip r:embed="rId2"/>
          <a:stretch>
            <a:fillRect/>
          </a:stretch>
        </p:blipFill>
        <p:spPr>
          <a:xfrm>
            <a:off x="-76199" y="0"/>
            <a:ext cx="12386186" cy="6881213"/>
          </a:xfrm>
          <a:prstGeom prst="rect">
            <a:avLst/>
          </a:prstGeom>
        </p:spPr>
      </p:pic>
      <p:pic>
        <p:nvPicPr>
          <p:cNvPr id="3" name="Picture 2" descr="Logo, company name&#10;&#10;Description automatically generated">
            <a:extLst>
              <a:ext uri="{FF2B5EF4-FFF2-40B4-BE49-F238E27FC236}">
                <a16:creationId xmlns:a16="http://schemas.microsoft.com/office/drawing/2014/main" id="{A2B1E0C2-5A7C-5559-5E0C-1EE338ABBD3D}"/>
              </a:ext>
            </a:extLst>
          </p:cNvPr>
          <p:cNvPicPr>
            <a:picLocks noChangeAspect="1"/>
          </p:cNvPicPr>
          <p:nvPr/>
        </p:nvPicPr>
        <p:blipFill>
          <a:blip r:embed="rId3"/>
          <a:stretch>
            <a:fillRect/>
          </a:stretch>
        </p:blipFill>
        <p:spPr>
          <a:xfrm>
            <a:off x="4269245" y="5127249"/>
            <a:ext cx="1182626" cy="1182626"/>
          </a:xfrm>
          <a:prstGeom prst="rect">
            <a:avLst/>
          </a:prstGeom>
          <a:effectLst>
            <a:outerShdw blurRad="50800" dist="381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8AEA2418-5210-6C2B-CF23-841E95B76225}"/>
              </a:ext>
            </a:extLst>
          </p:cNvPr>
          <p:cNvPicPr>
            <a:picLocks noChangeAspect="1"/>
          </p:cNvPicPr>
          <p:nvPr/>
        </p:nvPicPr>
        <p:blipFill>
          <a:blip r:embed="rId4"/>
          <a:stretch>
            <a:fillRect/>
          </a:stretch>
        </p:blipFill>
        <p:spPr>
          <a:xfrm>
            <a:off x="870082" y="5260644"/>
            <a:ext cx="1205096" cy="979137"/>
          </a:xfrm>
          <a:prstGeom prst="rect">
            <a:avLst/>
          </a:prstGeom>
          <a:effectLst>
            <a:outerShdw blurRad="50800" dist="38100" dir="2700000" algn="tl" rotWithShape="0">
              <a:prstClr val="black">
                <a:alpha val="40000"/>
              </a:prstClr>
            </a:outerShdw>
          </a:effectLst>
        </p:spPr>
      </p:pic>
      <p:pic>
        <p:nvPicPr>
          <p:cNvPr id="14" name="Picture 13" descr="A black and white logo&#10;&#10;AI-generated content may be incorrect.">
            <a:hlinkClick r:id="rId5"/>
            <a:extLst>
              <a:ext uri="{FF2B5EF4-FFF2-40B4-BE49-F238E27FC236}">
                <a16:creationId xmlns:a16="http://schemas.microsoft.com/office/drawing/2014/main" id="{AEB03BC0-C55C-CF8B-56E5-FAC765D99F97}"/>
              </a:ext>
            </a:extLst>
          </p:cNvPr>
          <p:cNvPicPr>
            <a:picLocks noChangeAspect="1"/>
          </p:cNvPicPr>
          <p:nvPr/>
        </p:nvPicPr>
        <p:blipFill>
          <a:blip r:embed="rId6"/>
          <a:stretch>
            <a:fillRect/>
          </a:stretch>
        </p:blipFill>
        <p:spPr>
          <a:xfrm>
            <a:off x="10031876" y="199145"/>
            <a:ext cx="1843121" cy="860123"/>
          </a:xfrm>
          <a:prstGeom prst="rect">
            <a:avLst/>
          </a:prstGeom>
        </p:spPr>
      </p:pic>
      <p:sp>
        <p:nvSpPr>
          <p:cNvPr id="18" name="TextBox 17">
            <a:extLst>
              <a:ext uri="{FF2B5EF4-FFF2-40B4-BE49-F238E27FC236}">
                <a16:creationId xmlns:a16="http://schemas.microsoft.com/office/drawing/2014/main" id="{FFA01DD7-72EF-4B32-EB3E-E6A6DCDB520B}"/>
              </a:ext>
            </a:extLst>
          </p:cNvPr>
          <p:cNvSpPr txBox="1"/>
          <p:nvPr/>
        </p:nvSpPr>
        <p:spPr>
          <a:xfrm>
            <a:off x="640345" y="511326"/>
            <a:ext cx="6124249" cy="267765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Aktiv Grotesk Medium" panose="020B0504020202020204" pitchFamily="34" charset="0"/>
                <a:ea typeface="Aktiv Grotesk Medium" panose="020B0504020202020204" pitchFamily="34" charset="0"/>
                <a:cs typeface="Aktiv Grotesk Medium" panose="020B0504020202020204" pitchFamily="34" charset="0"/>
              </a:rPr>
              <a:t>Award-winning </a:t>
            </a:r>
            <a:br>
              <a:rPr lang="en-US" sz="4000" dirty="0">
                <a:solidFill>
                  <a:schemeClr val="bg1"/>
                </a:solidFill>
                <a:effectLst>
                  <a:outerShdw blurRad="38100" dist="38100" dir="2700000" algn="tl">
                    <a:srgbClr val="000000">
                      <a:alpha val="43137"/>
                    </a:srgbClr>
                  </a:outerShdw>
                </a:effectLst>
                <a:latin typeface="Aktiv Grotesk Medium" panose="020B0504020202020204" pitchFamily="34" charset="0"/>
                <a:ea typeface="Aktiv Grotesk Medium" panose="020B0504020202020204" pitchFamily="34" charset="0"/>
                <a:cs typeface="Aktiv Grotesk Medium" panose="020B0504020202020204" pitchFamily="34" charset="0"/>
              </a:rPr>
            </a:br>
            <a:r>
              <a:rPr lang="en-US" sz="4000" dirty="0">
                <a:solidFill>
                  <a:schemeClr val="bg1"/>
                </a:solidFill>
                <a:effectLst>
                  <a:outerShdw blurRad="38100" dist="38100" dir="2700000" algn="tl">
                    <a:srgbClr val="000000">
                      <a:alpha val="43137"/>
                    </a:srgbClr>
                  </a:outerShdw>
                </a:effectLst>
                <a:latin typeface="Aktiv Grotesk Medium" panose="020B0504020202020204" pitchFamily="34" charset="0"/>
                <a:ea typeface="Aktiv Grotesk Medium" panose="020B0504020202020204" pitchFamily="34" charset="0"/>
                <a:cs typeface="Aktiv Grotesk Medium" panose="020B0504020202020204" pitchFamily="34" charset="0"/>
              </a:rPr>
              <a:t>headsets designed </a:t>
            </a:r>
            <a:br>
              <a:rPr lang="en-US" sz="4000" dirty="0">
                <a:solidFill>
                  <a:schemeClr val="bg1"/>
                </a:solidFill>
                <a:effectLst>
                  <a:outerShdw blurRad="38100" dist="38100" dir="2700000" algn="tl">
                    <a:srgbClr val="000000">
                      <a:alpha val="43137"/>
                    </a:srgbClr>
                  </a:outerShdw>
                </a:effectLst>
                <a:latin typeface="Aktiv Grotesk Medium" panose="020B0504020202020204" pitchFamily="34" charset="0"/>
                <a:ea typeface="Aktiv Grotesk Medium" panose="020B0504020202020204" pitchFamily="34" charset="0"/>
                <a:cs typeface="Aktiv Grotesk Medium" panose="020B0504020202020204" pitchFamily="34" charset="0"/>
              </a:rPr>
            </a:br>
            <a:r>
              <a:rPr lang="en-US" sz="4000" dirty="0">
                <a:solidFill>
                  <a:schemeClr val="bg1"/>
                </a:solidFill>
                <a:effectLst>
                  <a:outerShdw blurRad="38100" dist="38100" dir="2700000" algn="tl">
                    <a:srgbClr val="000000">
                      <a:alpha val="43137"/>
                    </a:srgbClr>
                  </a:outerShdw>
                </a:effectLst>
                <a:latin typeface="Aktiv Grotesk Medium" panose="020B0504020202020204" pitchFamily="34" charset="0"/>
                <a:ea typeface="Aktiv Grotesk Medium" panose="020B0504020202020204" pitchFamily="34" charset="0"/>
                <a:cs typeface="Aktiv Grotesk Medium" panose="020B0504020202020204" pitchFamily="34" charset="0"/>
              </a:rPr>
              <a:t>for students' success</a:t>
            </a:r>
          </a:p>
          <a:p>
            <a:r>
              <a:rPr lang="en-US" sz="2400" dirty="0">
                <a:solidFill>
                  <a:schemeClr val="accent3"/>
                </a:solidFill>
                <a:latin typeface="Aktiv Grotesk Medium" panose="020B0504020202020204" pitchFamily="34" charset="0"/>
                <a:ea typeface="Aktiv Grotesk Medium" panose="020B0504020202020204" pitchFamily="34" charset="0"/>
                <a:cs typeface="Aktiv Grotesk Medium" panose="020B0504020202020204" pitchFamily="34" charset="0"/>
              </a:rPr>
              <a:t>– affordable, durable, and trusted by educators to support student learning.</a:t>
            </a:r>
          </a:p>
        </p:txBody>
      </p:sp>
      <p:pic>
        <p:nvPicPr>
          <p:cNvPr id="24" name="Picture 23" descr="A purple circle with white text and a purple background&#10;&#10;AI-generated content may be incorrect.">
            <a:extLst>
              <a:ext uri="{FF2B5EF4-FFF2-40B4-BE49-F238E27FC236}">
                <a16:creationId xmlns:a16="http://schemas.microsoft.com/office/drawing/2014/main" id="{CE7333A4-48A8-A465-160B-FB3B5D4F76A4}"/>
              </a:ext>
            </a:extLst>
          </p:cNvPr>
          <p:cNvPicPr>
            <a:picLocks noChangeAspect="1"/>
          </p:cNvPicPr>
          <p:nvPr/>
        </p:nvPicPr>
        <p:blipFill>
          <a:blip r:embed="rId7"/>
          <a:stretch>
            <a:fillRect/>
          </a:stretch>
        </p:blipFill>
        <p:spPr>
          <a:xfrm>
            <a:off x="4269246" y="3700308"/>
            <a:ext cx="1182625" cy="1182625"/>
          </a:xfrm>
          <a:prstGeom prst="rect">
            <a:avLst/>
          </a:prstGeom>
        </p:spPr>
      </p:pic>
      <p:pic>
        <p:nvPicPr>
          <p:cNvPr id="26" name="Picture 25" descr="A blue and white circle with text&#10;&#10;AI-generated content may be incorrect.">
            <a:extLst>
              <a:ext uri="{FF2B5EF4-FFF2-40B4-BE49-F238E27FC236}">
                <a16:creationId xmlns:a16="http://schemas.microsoft.com/office/drawing/2014/main" id="{595985D1-0D03-373C-6AE8-C1D1D6CCB07E}"/>
              </a:ext>
            </a:extLst>
          </p:cNvPr>
          <p:cNvPicPr>
            <a:picLocks noChangeAspect="1"/>
          </p:cNvPicPr>
          <p:nvPr/>
        </p:nvPicPr>
        <p:blipFill>
          <a:blip r:embed="rId8"/>
          <a:stretch>
            <a:fillRect/>
          </a:stretch>
        </p:blipFill>
        <p:spPr>
          <a:xfrm>
            <a:off x="2591428" y="3637885"/>
            <a:ext cx="1420365" cy="1173855"/>
          </a:xfrm>
          <a:prstGeom prst="rect">
            <a:avLst/>
          </a:prstGeom>
        </p:spPr>
      </p:pic>
      <p:pic>
        <p:nvPicPr>
          <p:cNvPr id="28" name="Picture 27" descr="A white and gold sign with black text&#10;&#10;AI-generated content may be incorrect.">
            <a:extLst>
              <a:ext uri="{FF2B5EF4-FFF2-40B4-BE49-F238E27FC236}">
                <a16:creationId xmlns:a16="http://schemas.microsoft.com/office/drawing/2014/main" id="{9E5C73A6-E7AF-CCBD-64CC-C1821C815C19}"/>
              </a:ext>
            </a:extLst>
          </p:cNvPr>
          <p:cNvPicPr>
            <a:picLocks noChangeAspect="1"/>
          </p:cNvPicPr>
          <p:nvPr/>
        </p:nvPicPr>
        <p:blipFill>
          <a:blip r:embed="rId9"/>
          <a:stretch>
            <a:fillRect/>
          </a:stretch>
        </p:blipFill>
        <p:spPr>
          <a:xfrm>
            <a:off x="2834389" y="5127249"/>
            <a:ext cx="934444" cy="1245925"/>
          </a:xfrm>
          <a:prstGeom prst="rect">
            <a:avLst/>
          </a:prstGeom>
        </p:spPr>
      </p:pic>
      <p:pic>
        <p:nvPicPr>
          <p:cNvPr id="11" name="Picture 10">
            <a:extLst>
              <a:ext uri="{FF2B5EF4-FFF2-40B4-BE49-F238E27FC236}">
                <a16:creationId xmlns:a16="http://schemas.microsoft.com/office/drawing/2014/main" id="{0B4ECEF8-359A-1167-9AB9-AD679A277849}"/>
              </a:ext>
            </a:extLst>
          </p:cNvPr>
          <p:cNvPicPr>
            <a:picLocks noChangeAspect="1"/>
          </p:cNvPicPr>
          <p:nvPr/>
        </p:nvPicPr>
        <p:blipFill>
          <a:blip r:embed="rId10"/>
          <a:stretch>
            <a:fillRect/>
          </a:stretch>
        </p:blipFill>
        <p:spPr>
          <a:xfrm>
            <a:off x="935783" y="3700308"/>
            <a:ext cx="1248326" cy="1182625"/>
          </a:xfrm>
          <a:prstGeom prst="rect">
            <a:avLst/>
          </a:prstGeom>
        </p:spPr>
      </p:pic>
    </p:spTree>
    <p:extLst>
      <p:ext uri="{BB962C8B-B14F-4D97-AF65-F5344CB8AC3E}">
        <p14:creationId xmlns:p14="http://schemas.microsoft.com/office/powerpoint/2010/main" val="3134122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8EFFE-B286-07F5-744B-7AFB1121C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0E786A-B6E7-8044-C11C-B1E796618552}"/>
              </a:ext>
            </a:extLst>
          </p:cNvPr>
          <p:cNvSpPr>
            <a:spLocks noGrp="1"/>
          </p:cNvSpPr>
          <p:nvPr>
            <p:ph type="title"/>
          </p:nvPr>
        </p:nvSpPr>
        <p:spPr/>
        <p:txBody>
          <a:bodyPr>
            <a:normAutofit fontScale="90000"/>
          </a:bodyPr>
          <a:lstStyle/>
          <a:p>
            <a:r>
              <a:rPr lang="en-US" dirty="0"/>
              <a:t>Importance of Audio in Education</a:t>
            </a:r>
          </a:p>
        </p:txBody>
      </p:sp>
      <p:pic>
        <p:nvPicPr>
          <p:cNvPr id="7" name="Picture 6" descr="A screenshot of a cell phone&#10;&#10;AI-generated content may be incorrect.">
            <a:extLst>
              <a:ext uri="{FF2B5EF4-FFF2-40B4-BE49-F238E27FC236}">
                <a16:creationId xmlns:a16="http://schemas.microsoft.com/office/drawing/2014/main" id="{AA2896E5-6CC9-0F0E-662F-115E4B77BB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7169" y="1239287"/>
            <a:ext cx="3672707" cy="5509061"/>
          </a:xfrm>
          <a:prstGeom prst="rect">
            <a:avLst/>
          </a:prstGeom>
        </p:spPr>
      </p:pic>
      <p:sp>
        <p:nvSpPr>
          <p:cNvPr id="9" name="TextBox 8">
            <a:extLst>
              <a:ext uri="{FF2B5EF4-FFF2-40B4-BE49-F238E27FC236}">
                <a16:creationId xmlns:a16="http://schemas.microsoft.com/office/drawing/2014/main" id="{F9701A6F-CA09-AD4A-BF43-19841D54B5DD}"/>
              </a:ext>
            </a:extLst>
          </p:cNvPr>
          <p:cNvSpPr txBox="1"/>
          <p:nvPr/>
        </p:nvSpPr>
        <p:spPr>
          <a:xfrm>
            <a:off x="6096000" y="5209527"/>
            <a:ext cx="5114349" cy="954107"/>
          </a:xfrm>
          <a:prstGeom prst="rect">
            <a:avLst/>
          </a:prstGeom>
          <a:noFill/>
        </p:spPr>
        <p:txBody>
          <a:bodyPr wrap="none" rtlCol="0">
            <a:spAutoFit/>
          </a:bodyPr>
          <a:lstStyle/>
          <a:p>
            <a:r>
              <a:rPr lang="en-US" sz="2800" dirty="0">
                <a:latin typeface="Aktiv Grotesk" panose="020B0504020202020204"/>
                <a:ea typeface="GulimChe" panose="020B0503020000020004" pitchFamily="49" charset="-127"/>
              </a:rPr>
              <a:t>Improvement in test scores with </a:t>
            </a:r>
            <a:br>
              <a:rPr lang="en-US" sz="2800" dirty="0">
                <a:latin typeface="Aktiv Grotesk" panose="020B0504020202020204"/>
                <a:ea typeface="GulimChe" panose="020B0503020000020004" pitchFamily="49" charset="-127"/>
              </a:rPr>
            </a:br>
            <a:r>
              <a:rPr lang="en-US" sz="2800" dirty="0">
                <a:latin typeface="Aktiv Grotesk" panose="020B0504020202020204"/>
                <a:ea typeface="GulimChe" panose="020B0503020000020004" pitchFamily="49" charset="-127"/>
              </a:rPr>
              <a:t>instructional audio </a:t>
            </a:r>
            <a:r>
              <a:rPr lang="en-US" dirty="0">
                <a:latin typeface="Aktiv Grotesk" panose="020B0504020202020204"/>
                <a:ea typeface="GulimChe" panose="020B0503020000020004" pitchFamily="49" charset="-127"/>
              </a:rPr>
              <a:t>(</a:t>
            </a:r>
            <a:r>
              <a:rPr lang="en-US" dirty="0">
                <a:latin typeface="Aktiv Grotesk" panose="020B0504020202020204"/>
              </a:rPr>
              <a:t>MARRS Project, 2005)</a:t>
            </a:r>
            <a:endParaRPr lang="en-US" dirty="0"/>
          </a:p>
        </p:txBody>
      </p:sp>
      <p:sp>
        <p:nvSpPr>
          <p:cNvPr id="10" name="TextBox 9">
            <a:extLst>
              <a:ext uri="{FF2B5EF4-FFF2-40B4-BE49-F238E27FC236}">
                <a16:creationId xmlns:a16="http://schemas.microsoft.com/office/drawing/2014/main" id="{2FF07B67-F287-320C-E4D6-0830ACCC9E0A}"/>
              </a:ext>
            </a:extLst>
          </p:cNvPr>
          <p:cNvSpPr txBox="1"/>
          <p:nvPr/>
        </p:nvSpPr>
        <p:spPr>
          <a:xfrm>
            <a:off x="6096000" y="1576851"/>
            <a:ext cx="3234668" cy="800219"/>
          </a:xfrm>
          <a:prstGeom prst="rect">
            <a:avLst/>
          </a:prstGeom>
          <a:noFill/>
        </p:spPr>
        <p:txBody>
          <a:bodyPr wrap="none" rtlCol="0">
            <a:spAutoFit/>
          </a:bodyPr>
          <a:lstStyle/>
          <a:p>
            <a:r>
              <a:rPr lang="en-US" sz="2800" dirty="0">
                <a:latin typeface="Aktiv Grotesk" panose="020B0504020202020204"/>
                <a:ea typeface="GulimChe" panose="020B0503020000020004" pitchFamily="49" charset="-127"/>
              </a:rPr>
              <a:t>Vocabulary Boost</a:t>
            </a:r>
          </a:p>
          <a:p>
            <a:r>
              <a:rPr lang="en-US" dirty="0">
                <a:latin typeface="Aktiv Grotesk" panose="020B0504020202020204"/>
                <a:ea typeface="GulimChe" panose="020B0503020000020004" pitchFamily="49" charset="-127"/>
              </a:rPr>
              <a:t>(</a:t>
            </a:r>
            <a:r>
              <a:rPr lang="en-US" dirty="0">
                <a:latin typeface="Aktiv Grotesk" panose="020B0504020202020204"/>
              </a:rPr>
              <a:t>American Secondary Education)</a:t>
            </a:r>
            <a:endParaRPr lang="en-US" dirty="0">
              <a:latin typeface="Aktiv Grotesk" panose="020B0504020202020204"/>
              <a:ea typeface="GulimChe" panose="020B0503020000020004" pitchFamily="49" charset="-127"/>
            </a:endParaRPr>
          </a:p>
        </p:txBody>
      </p:sp>
      <p:sp>
        <p:nvSpPr>
          <p:cNvPr id="11" name="TextBox 10">
            <a:extLst>
              <a:ext uri="{FF2B5EF4-FFF2-40B4-BE49-F238E27FC236}">
                <a16:creationId xmlns:a16="http://schemas.microsoft.com/office/drawing/2014/main" id="{1447F2FE-35A3-43FB-AFF1-ED0C7D5DB5B7}"/>
              </a:ext>
            </a:extLst>
          </p:cNvPr>
          <p:cNvSpPr txBox="1"/>
          <p:nvPr/>
        </p:nvSpPr>
        <p:spPr>
          <a:xfrm>
            <a:off x="6096000" y="4002440"/>
            <a:ext cx="4005520" cy="1077218"/>
          </a:xfrm>
          <a:prstGeom prst="rect">
            <a:avLst/>
          </a:prstGeom>
          <a:noFill/>
        </p:spPr>
        <p:txBody>
          <a:bodyPr wrap="none" rtlCol="0">
            <a:spAutoFit/>
          </a:bodyPr>
          <a:lstStyle/>
          <a:p>
            <a:r>
              <a:rPr lang="en-US" sz="2800" dirty="0">
                <a:latin typeface="Aktiv Grotesk" panose="020B0504020202020204"/>
                <a:ea typeface="GulimChe" panose="020B0503020000020004" pitchFamily="49" charset="-127"/>
              </a:rPr>
              <a:t>Comprehension Scores</a:t>
            </a:r>
            <a:br>
              <a:rPr lang="en-US" sz="2800" dirty="0">
                <a:latin typeface="Aktiv Grotesk" panose="020B0504020202020204"/>
                <a:ea typeface="GulimChe" panose="020B0503020000020004" pitchFamily="49" charset="-127"/>
              </a:rPr>
            </a:br>
            <a:r>
              <a:rPr lang="en-US" dirty="0">
                <a:latin typeface="Aktiv Grotesk" panose="020B0504020202020204"/>
                <a:ea typeface="GulimChe" panose="020B0503020000020004" pitchFamily="49" charset="-127"/>
              </a:rPr>
              <a:t>(Journal of Special Education Tech, 2019)</a:t>
            </a:r>
          </a:p>
          <a:p>
            <a:endParaRPr lang="en-US" dirty="0"/>
          </a:p>
        </p:txBody>
      </p:sp>
      <p:sp>
        <p:nvSpPr>
          <p:cNvPr id="12" name="TextBox 11">
            <a:extLst>
              <a:ext uri="{FF2B5EF4-FFF2-40B4-BE49-F238E27FC236}">
                <a16:creationId xmlns:a16="http://schemas.microsoft.com/office/drawing/2014/main" id="{3CD2CCBD-DC3C-948F-C698-3CAC32B1AE37}"/>
              </a:ext>
            </a:extLst>
          </p:cNvPr>
          <p:cNvSpPr txBox="1"/>
          <p:nvPr/>
        </p:nvSpPr>
        <p:spPr>
          <a:xfrm>
            <a:off x="6096000" y="2798541"/>
            <a:ext cx="2914003" cy="800219"/>
          </a:xfrm>
          <a:prstGeom prst="rect">
            <a:avLst/>
          </a:prstGeom>
          <a:noFill/>
        </p:spPr>
        <p:txBody>
          <a:bodyPr wrap="none" rtlCol="0">
            <a:spAutoFit/>
          </a:bodyPr>
          <a:lstStyle/>
          <a:p>
            <a:r>
              <a:rPr lang="en-US" sz="2800" dirty="0">
                <a:latin typeface="Aktiv Grotesk" panose="020B0504020202020204"/>
                <a:ea typeface="GulimChe" panose="020B0503020000020004" pitchFamily="49" charset="-127"/>
              </a:rPr>
              <a:t>Participation Rates</a:t>
            </a:r>
          </a:p>
          <a:p>
            <a:r>
              <a:rPr lang="en-US" dirty="0">
                <a:latin typeface="Aktiv Grotesk" panose="020B0504020202020204"/>
                <a:ea typeface="GulimChe" panose="020B0503020000020004" pitchFamily="49" charset="-127"/>
              </a:rPr>
              <a:t>(NEA EdTech Report, 2021)</a:t>
            </a:r>
          </a:p>
        </p:txBody>
      </p:sp>
      <p:sp>
        <p:nvSpPr>
          <p:cNvPr id="13" name="TextBox 12">
            <a:extLst>
              <a:ext uri="{FF2B5EF4-FFF2-40B4-BE49-F238E27FC236}">
                <a16:creationId xmlns:a16="http://schemas.microsoft.com/office/drawing/2014/main" id="{5187375D-ECC7-4F9B-4033-0D9DC9018AD3}"/>
              </a:ext>
            </a:extLst>
          </p:cNvPr>
          <p:cNvSpPr txBox="1"/>
          <p:nvPr/>
        </p:nvSpPr>
        <p:spPr>
          <a:xfrm>
            <a:off x="4691239" y="5239339"/>
            <a:ext cx="1167307" cy="769441"/>
          </a:xfrm>
          <a:prstGeom prst="rect">
            <a:avLst/>
          </a:prstGeom>
          <a:noFill/>
        </p:spPr>
        <p:txBody>
          <a:bodyPr wrap="none" rtlCol="0">
            <a:spAutoFit/>
          </a:bodyPr>
          <a:lstStyle/>
          <a:p>
            <a:r>
              <a:rPr lang="en-US" sz="4400" b="1" dirty="0">
                <a:solidFill>
                  <a:srgbClr val="00957A"/>
                </a:solidFill>
                <a:latin typeface="Aktiv Grotesk" panose="020B0504020202020204"/>
                <a:ea typeface="GulimChe" panose="020B0503020000020004" pitchFamily="49" charset="-127"/>
              </a:rPr>
              <a:t>10%</a:t>
            </a:r>
            <a:endParaRPr lang="en-US" sz="4400" dirty="0"/>
          </a:p>
        </p:txBody>
      </p:sp>
      <p:sp>
        <p:nvSpPr>
          <p:cNvPr id="14" name="TextBox 13">
            <a:extLst>
              <a:ext uri="{FF2B5EF4-FFF2-40B4-BE49-F238E27FC236}">
                <a16:creationId xmlns:a16="http://schemas.microsoft.com/office/drawing/2014/main" id="{031AB56F-D785-B210-005E-B8CF04D3569C}"/>
              </a:ext>
            </a:extLst>
          </p:cNvPr>
          <p:cNvSpPr txBox="1"/>
          <p:nvPr/>
        </p:nvSpPr>
        <p:spPr>
          <a:xfrm>
            <a:off x="4691239" y="1540419"/>
            <a:ext cx="1167307" cy="769441"/>
          </a:xfrm>
          <a:prstGeom prst="rect">
            <a:avLst/>
          </a:prstGeom>
          <a:noFill/>
        </p:spPr>
        <p:txBody>
          <a:bodyPr wrap="none" rtlCol="0">
            <a:spAutoFit/>
          </a:bodyPr>
          <a:lstStyle/>
          <a:p>
            <a:r>
              <a:rPr lang="en-US" sz="4400" b="1" dirty="0">
                <a:solidFill>
                  <a:srgbClr val="00957A"/>
                </a:solidFill>
                <a:latin typeface="Aktiv Grotesk" panose="020B0504020202020204"/>
                <a:ea typeface="GulimChe" panose="020B0503020000020004" pitchFamily="49" charset="-127"/>
              </a:rPr>
              <a:t>76%</a:t>
            </a:r>
            <a:endParaRPr lang="en-US" sz="4400" dirty="0"/>
          </a:p>
        </p:txBody>
      </p:sp>
      <p:sp>
        <p:nvSpPr>
          <p:cNvPr id="15" name="TextBox 14">
            <a:extLst>
              <a:ext uri="{FF2B5EF4-FFF2-40B4-BE49-F238E27FC236}">
                <a16:creationId xmlns:a16="http://schemas.microsoft.com/office/drawing/2014/main" id="{AE97ACA5-0FDE-5580-63E9-FD75EF96F260}"/>
              </a:ext>
            </a:extLst>
          </p:cNvPr>
          <p:cNvSpPr txBox="1"/>
          <p:nvPr/>
        </p:nvSpPr>
        <p:spPr>
          <a:xfrm>
            <a:off x="4691239" y="3988163"/>
            <a:ext cx="1167307" cy="769441"/>
          </a:xfrm>
          <a:prstGeom prst="rect">
            <a:avLst/>
          </a:prstGeom>
          <a:noFill/>
        </p:spPr>
        <p:txBody>
          <a:bodyPr wrap="none" rtlCol="0">
            <a:spAutoFit/>
          </a:bodyPr>
          <a:lstStyle/>
          <a:p>
            <a:r>
              <a:rPr lang="en-US" sz="4400" b="1" dirty="0">
                <a:solidFill>
                  <a:srgbClr val="00957A"/>
                </a:solidFill>
                <a:latin typeface="Aktiv Grotesk" panose="020B0504020202020204"/>
                <a:ea typeface="GulimChe" panose="020B0503020000020004" pitchFamily="49" charset="-127"/>
              </a:rPr>
              <a:t>46%</a:t>
            </a:r>
            <a:endParaRPr lang="en-US" sz="4400" dirty="0"/>
          </a:p>
        </p:txBody>
      </p:sp>
      <p:sp>
        <p:nvSpPr>
          <p:cNvPr id="16" name="TextBox 15">
            <a:extLst>
              <a:ext uri="{FF2B5EF4-FFF2-40B4-BE49-F238E27FC236}">
                <a16:creationId xmlns:a16="http://schemas.microsoft.com/office/drawing/2014/main" id="{A2C69EB2-48BB-04B5-E07D-58C24331FC7A}"/>
              </a:ext>
            </a:extLst>
          </p:cNvPr>
          <p:cNvSpPr txBox="1"/>
          <p:nvPr/>
        </p:nvSpPr>
        <p:spPr>
          <a:xfrm>
            <a:off x="4691239" y="2798059"/>
            <a:ext cx="1167307" cy="769441"/>
          </a:xfrm>
          <a:prstGeom prst="rect">
            <a:avLst/>
          </a:prstGeom>
          <a:noFill/>
        </p:spPr>
        <p:txBody>
          <a:bodyPr wrap="none" rtlCol="0">
            <a:spAutoFit/>
          </a:bodyPr>
          <a:lstStyle/>
          <a:p>
            <a:r>
              <a:rPr lang="en-US" sz="4400" b="1" dirty="0">
                <a:solidFill>
                  <a:srgbClr val="00957A"/>
                </a:solidFill>
                <a:latin typeface="Aktiv Grotesk" panose="020B0504020202020204"/>
                <a:ea typeface="GulimChe" panose="020B0503020000020004" pitchFamily="49" charset="-127"/>
              </a:rPr>
              <a:t>50%</a:t>
            </a:r>
            <a:endParaRPr lang="en-US" sz="4400" dirty="0"/>
          </a:p>
        </p:txBody>
      </p:sp>
    </p:spTree>
    <p:extLst>
      <p:ext uri="{BB962C8B-B14F-4D97-AF65-F5344CB8AC3E}">
        <p14:creationId xmlns:p14="http://schemas.microsoft.com/office/powerpoint/2010/main" val="3782124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895F9-CA92-6D5B-D5B5-92D8D79786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1158DD-D99B-F4B0-3443-E850861793E0}"/>
              </a:ext>
            </a:extLst>
          </p:cNvPr>
          <p:cNvSpPr>
            <a:spLocks noGrp="1"/>
          </p:cNvSpPr>
          <p:nvPr>
            <p:ph type="title"/>
          </p:nvPr>
        </p:nvSpPr>
        <p:spPr/>
        <p:txBody>
          <a:bodyPr>
            <a:normAutofit fontScale="90000"/>
          </a:bodyPr>
          <a:lstStyle/>
          <a:p>
            <a:r>
              <a:rPr lang="en-US"/>
              <a:t>Education Trends</a:t>
            </a:r>
          </a:p>
        </p:txBody>
      </p:sp>
      <p:sp>
        <p:nvSpPr>
          <p:cNvPr id="3" name="Rectangle: Rounded Corners 2">
            <a:extLst>
              <a:ext uri="{FF2B5EF4-FFF2-40B4-BE49-F238E27FC236}">
                <a16:creationId xmlns:a16="http://schemas.microsoft.com/office/drawing/2014/main" id="{21DCBF96-E4C9-BE28-6C4B-3DB8EAA7CE4F}"/>
              </a:ext>
            </a:extLst>
          </p:cNvPr>
          <p:cNvSpPr/>
          <p:nvPr/>
        </p:nvSpPr>
        <p:spPr>
          <a:xfrm>
            <a:off x="5710651" y="1452461"/>
            <a:ext cx="6359398" cy="4967926"/>
          </a:xfrm>
          <a:prstGeom prst="roundRect">
            <a:avLst>
              <a:gd name="adj" fmla="val 3005"/>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8237E2-36C7-F668-6ED5-96BBE32ABD42}"/>
              </a:ext>
            </a:extLst>
          </p:cNvPr>
          <p:cNvSpPr txBox="1"/>
          <p:nvPr/>
        </p:nvSpPr>
        <p:spPr>
          <a:xfrm>
            <a:off x="7447872" y="1452461"/>
            <a:ext cx="2884957" cy="400110"/>
          </a:xfrm>
          <a:prstGeom prst="rect">
            <a:avLst/>
          </a:prstGeom>
          <a:noFill/>
        </p:spPr>
        <p:txBody>
          <a:bodyPr wrap="none" rtlCol="0">
            <a:spAutoFit/>
          </a:bodyPr>
          <a:lstStyle/>
          <a:p>
            <a:r>
              <a:rPr lang="en-US" sz="2000">
                <a:solidFill>
                  <a:schemeClr val="bg1"/>
                </a:solidFill>
                <a:latin typeface="Aktiv Grotesk Medium" panose="020B0504020202020204"/>
              </a:rPr>
              <a:t>K-12 Planning at a Glance</a:t>
            </a:r>
          </a:p>
        </p:txBody>
      </p:sp>
      <p:sp>
        <p:nvSpPr>
          <p:cNvPr id="6" name="Rectangle: Rounded Corners 5">
            <a:extLst>
              <a:ext uri="{FF2B5EF4-FFF2-40B4-BE49-F238E27FC236}">
                <a16:creationId xmlns:a16="http://schemas.microsoft.com/office/drawing/2014/main" id="{6FCDF2A3-E6A4-C961-B675-E9D82DA050D0}"/>
              </a:ext>
            </a:extLst>
          </p:cNvPr>
          <p:cNvSpPr/>
          <p:nvPr/>
        </p:nvSpPr>
        <p:spPr>
          <a:xfrm>
            <a:off x="5955747" y="2141485"/>
            <a:ext cx="1715678" cy="1647202"/>
          </a:xfrm>
          <a:prstGeom prst="roundRect">
            <a:avLst>
              <a:gd name="adj" fmla="val 13219"/>
            </a:avLst>
          </a:prstGeom>
          <a:solidFill>
            <a:srgbClr val="00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0C33AD0-F6F4-989B-D403-4EE045C66A00}"/>
              </a:ext>
            </a:extLst>
          </p:cNvPr>
          <p:cNvCxnSpPr>
            <a:cxnSpLocks/>
          </p:cNvCxnSpPr>
          <p:nvPr/>
        </p:nvCxnSpPr>
        <p:spPr>
          <a:xfrm>
            <a:off x="6001035" y="1892874"/>
            <a:ext cx="5778631" cy="0"/>
          </a:xfrm>
          <a:prstGeom prst="line">
            <a:avLst/>
          </a:prstGeom>
          <a:ln>
            <a:solidFill>
              <a:srgbClr val="56EA7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4F0E022-DB6E-A2A6-2E54-DCC1DFAAE833}"/>
              </a:ext>
            </a:extLst>
          </p:cNvPr>
          <p:cNvSpPr txBox="1"/>
          <p:nvPr/>
        </p:nvSpPr>
        <p:spPr>
          <a:xfrm>
            <a:off x="6001035" y="2156042"/>
            <a:ext cx="444352" cy="400110"/>
          </a:xfrm>
          <a:prstGeom prst="rect">
            <a:avLst/>
          </a:prstGeom>
          <a:noFill/>
        </p:spPr>
        <p:txBody>
          <a:bodyPr wrap="none" rtlCol="0">
            <a:spAutoFit/>
          </a:bodyPr>
          <a:lstStyle/>
          <a:p>
            <a:r>
              <a:rPr lang="en-US" sz="2000" b="1">
                <a:solidFill>
                  <a:schemeClr val="bg1"/>
                </a:solidFill>
                <a:latin typeface="Aktiv Grotesk" panose="020B0504020202020204"/>
              </a:rPr>
              <a:t>23</a:t>
            </a:r>
          </a:p>
        </p:txBody>
      </p:sp>
      <p:sp>
        <p:nvSpPr>
          <p:cNvPr id="11" name="TextBox 10">
            <a:extLst>
              <a:ext uri="{FF2B5EF4-FFF2-40B4-BE49-F238E27FC236}">
                <a16:creationId xmlns:a16="http://schemas.microsoft.com/office/drawing/2014/main" id="{EE2D38AF-A37D-B616-7C09-9ED966C24E68}"/>
              </a:ext>
            </a:extLst>
          </p:cNvPr>
          <p:cNvSpPr txBox="1"/>
          <p:nvPr/>
        </p:nvSpPr>
        <p:spPr>
          <a:xfrm>
            <a:off x="5985875" y="2470060"/>
            <a:ext cx="1792939" cy="738664"/>
          </a:xfrm>
          <a:prstGeom prst="rect">
            <a:avLst/>
          </a:prstGeom>
          <a:noFill/>
        </p:spPr>
        <p:txBody>
          <a:bodyPr wrap="square" rtlCol="0">
            <a:spAutoFit/>
          </a:bodyPr>
          <a:lstStyle/>
          <a:p>
            <a:r>
              <a:rPr lang="en-US" sz="1400">
                <a:solidFill>
                  <a:schemeClr val="bg1"/>
                </a:solidFill>
                <a:latin typeface="Aktiv Grotesk" panose="020B0504020202020204"/>
              </a:rPr>
              <a:t>States project flat or declining ed budgets in FY2026</a:t>
            </a:r>
          </a:p>
        </p:txBody>
      </p:sp>
      <p:cxnSp>
        <p:nvCxnSpPr>
          <p:cNvPr id="13" name="Straight Connector 12">
            <a:extLst>
              <a:ext uri="{FF2B5EF4-FFF2-40B4-BE49-F238E27FC236}">
                <a16:creationId xmlns:a16="http://schemas.microsoft.com/office/drawing/2014/main" id="{09CE5AC1-5F7F-26B1-49D4-4DB93B6AA3B2}"/>
              </a:ext>
            </a:extLst>
          </p:cNvPr>
          <p:cNvCxnSpPr/>
          <p:nvPr/>
        </p:nvCxnSpPr>
        <p:spPr>
          <a:xfrm>
            <a:off x="6144283" y="3298496"/>
            <a:ext cx="1303589"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FDD188C-238D-77D1-9161-D3B55ADD365D}"/>
              </a:ext>
            </a:extLst>
          </p:cNvPr>
          <p:cNvSpPr txBox="1"/>
          <p:nvPr/>
        </p:nvSpPr>
        <p:spPr>
          <a:xfrm>
            <a:off x="6001035" y="3337160"/>
            <a:ext cx="1470274" cy="400110"/>
          </a:xfrm>
          <a:prstGeom prst="rect">
            <a:avLst/>
          </a:prstGeom>
          <a:noFill/>
        </p:spPr>
        <p:txBody>
          <a:bodyPr wrap="none" rtlCol="0">
            <a:spAutoFit/>
          </a:bodyPr>
          <a:lstStyle/>
          <a:p>
            <a:r>
              <a:rPr lang="en-US" sz="1000">
                <a:solidFill>
                  <a:schemeClr val="accent5">
                    <a:lumMod val="20000"/>
                    <a:lumOff val="80000"/>
                  </a:schemeClr>
                </a:solidFill>
              </a:rPr>
              <a:t>NASBO Fiscal Survey.</a:t>
            </a:r>
          </a:p>
          <a:p>
            <a:r>
              <a:rPr lang="en-US" sz="1000">
                <a:solidFill>
                  <a:schemeClr val="accent5">
                    <a:lumMod val="20000"/>
                    <a:lumOff val="80000"/>
                  </a:schemeClr>
                </a:solidFill>
              </a:rPr>
              <a:t>Fall 2025</a:t>
            </a:r>
          </a:p>
        </p:txBody>
      </p:sp>
      <p:sp>
        <p:nvSpPr>
          <p:cNvPr id="15" name="Rectangle: Rounded Corners 14">
            <a:extLst>
              <a:ext uri="{FF2B5EF4-FFF2-40B4-BE49-F238E27FC236}">
                <a16:creationId xmlns:a16="http://schemas.microsoft.com/office/drawing/2014/main" id="{8A1FDA2F-736A-FCDC-A7A6-F405AA9F5967}"/>
              </a:ext>
            </a:extLst>
          </p:cNvPr>
          <p:cNvSpPr/>
          <p:nvPr/>
        </p:nvSpPr>
        <p:spPr>
          <a:xfrm>
            <a:off x="7999324" y="2141485"/>
            <a:ext cx="1715678" cy="1647202"/>
          </a:xfrm>
          <a:prstGeom prst="roundRect">
            <a:avLst>
              <a:gd name="adj" fmla="val 13219"/>
            </a:avLst>
          </a:prstGeom>
          <a:solidFill>
            <a:srgbClr val="00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EE808BA-BB6A-F9D9-4C3F-ECAC128A8ECF}"/>
              </a:ext>
            </a:extLst>
          </p:cNvPr>
          <p:cNvSpPr txBox="1"/>
          <p:nvPr/>
        </p:nvSpPr>
        <p:spPr>
          <a:xfrm>
            <a:off x="8044612" y="2156042"/>
            <a:ext cx="627095" cy="400110"/>
          </a:xfrm>
          <a:prstGeom prst="rect">
            <a:avLst/>
          </a:prstGeom>
          <a:noFill/>
        </p:spPr>
        <p:txBody>
          <a:bodyPr wrap="none" rtlCol="0">
            <a:spAutoFit/>
          </a:bodyPr>
          <a:lstStyle/>
          <a:p>
            <a:r>
              <a:rPr lang="en-US" sz="2000" b="1">
                <a:solidFill>
                  <a:schemeClr val="bg1"/>
                </a:solidFill>
                <a:latin typeface="Aktiv Grotesk" panose="020B0504020202020204"/>
              </a:rPr>
              <a:t>52%</a:t>
            </a:r>
          </a:p>
        </p:txBody>
      </p:sp>
      <p:sp>
        <p:nvSpPr>
          <p:cNvPr id="17" name="TextBox 16">
            <a:extLst>
              <a:ext uri="{FF2B5EF4-FFF2-40B4-BE49-F238E27FC236}">
                <a16:creationId xmlns:a16="http://schemas.microsoft.com/office/drawing/2014/main" id="{59995C52-AE3E-B6DB-58FF-5DD44796DF8A}"/>
              </a:ext>
            </a:extLst>
          </p:cNvPr>
          <p:cNvSpPr txBox="1"/>
          <p:nvPr/>
        </p:nvSpPr>
        <p:spPr>
          <a:xfrm>
            <a:off x="8029452" y="2470060"/>
            <a:ext cx="1792939" cy="738664"/>
          </a:xfrm>
          <a:prstGeom prst="rect">
            <a:avLst/>
          </a:prstGeom>
          <a:noFill/>
        </p:spPr>
        <p:txBody>
          <a:bodyPr wrap="square" rtlCol="0">
            <a:spAutoFit/>
          </a:bodyPr>
          <a:lstStyle/>
          <a:p>
            <a:r>
              <a:rPr lang="en-US" sz="1400">
                <a:solidFill>
                  <a:schemeClr val="bg1"/>
                </a:solidFill>
                <a:latin typeface="Aktiv Grotesk" panose="020B0504020202020204"/>
              </a:rPr>
              <a:t>of districts worry</a:t>
            </a:r>
            <a:br>
              <a:rPr lang="en-US" sz="1400">
                <a:solidFill>
                  <a:schemeClr val="bg1"/>
                </a:solidFill>
                <a:latin typeface="Aktiv Grotesk" panose="020B0504020202020204"/>
              </a:rPr>
            </a:br>
            <a:r>
              <a:rPr lang="en-US" sz="1400">
                <a:solidFill>
                  <a:schemeClr val="bg1"/>
                </a:solidFill>
                <a:latin typeface="Aktiv Grotesk" panose="020B0504020202020204"/>
              </a:rPr>
              <a:t>about 1:1 program</a:t>
            </a:r>
          </a:p>
          <a:p>
            <a:r>
              <a:rPr lang="en-US" sz="1400">
                <a:solidFill>
                  <a:schemeClr val="bg1"/>
                </a:solidFill>
                <a:latin typeface="Aktiv Grotesk" panose="020B0504020202020204"/>
              </a:rPr>
              <a:t>viability post-ESSER</a:t>
            </a:r>
          </a:p>
        </p:txBody>
      </p:sp>
      <p:cxnSp>
        <p:nvCxnSpPr>
          <p:cNvPr id="18" name="Straight Connector 17">
            <a:extLst>
              <a:ext uri="{FF2B5EF4-FFF2-40B4-BE49-F238E27FC236}">
                <a16:creationId xmlns:a16="http://schemas.microsoft.com/office/drawing/2014/main" id="{9CC2BB1D-590D-BC7D-A6DD-D5A74FCBCAA2}"/>
              </a:ext>
            </a:extLst>
          </p:cNvPr>
          <p:cNvCxnSpPr/>
          <p:nvPr/>
        </p:nvCxnSpPr>
        <p:spPr>
          <a:xfrm>
            <a:off x="8187860" y="3298496"/>
            <a:ext cx="1303589"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50D003-19CF-A888-C43E-26E971A1FB1E}"/>
              </a:ext>
            </a:extLst>
          </p:cNvPr>
          <p:cNvSpPr txBox="1"/>
          <p:nvPr/>
        </p:nvSpPr>
        <p:spPr>
          <a:xfrm>
            <a:off x="8044612" y="3337160"/>
            <a:ext cx="1568735" cy="400110"/>
          </a:xfrm>
          <a:prstGeom prst="rect">
            <a:avLst/>
          </a:prstGeom>
          <a:noFill/>
        </p:spPr>
        <p:txBody>
          <a:bodyPr wrap="square" rtlCol="0">
            <a:spAutoFit/>
          </a:bodyPr>
          <a:lstStyle/>
          <a:p>
            <a:r>
              <a:rPr lang="en-US" sz="1000">
                <a:solidFill>
                  <a:schemeClr val="accent5">
                    <a:lumMod val="20000"/>
                    <a:lumOff val="80000"/>
                  </a:schemeClr>
                </a:solidFill>
              </a:rPr>
              <a:t>Bluum survey of 241 schools, 2025</a:t>
            </a:r>
          </a:p>
        </p:txBody>
      </p:sp>
      <p:sp>
        <p:nvSpPr>
          <p:cNvPr id="20" name="Rectangle: Rounded Corners 19">
            <a:extLst>
              <a:ext uri="{FF2B5EF4-FFF2-40B4-BE49-F238E27FC236}">
                <a16:creationId xmlns:a16="http://schemas.microsoft.com/office/drawing/2014/main" id="{D9ED3ED2-FC73-F0CF-2716-9AB6E104E1D2}"/>
              </a:ext>
            </a:extLst>
          </p:cNvPr>
          <p:cNvSpPr/>
          <p:nvPr/>
        </p:nvSpPr>
        <p:spPr>
          <a:xfrm>
            <a:off x="10063988" y="2119471"/>
            <a:ext cx="1715678" cy="1647202"/>
          </a:xfrm>
          <a:prstGeom prst="roundRect">
            <a:avLst>
              <a:gd name="adj" fmla="val 13219"/>
            </a:avLst>
          </a:prstGeom>
          <a:solidFill>
            <a:srgbClr val="00CC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D4339F2-35A6-18F6-2FFA-F52BCBF09543}"/>
              </a:ext>
            </a:extLst>
          </p:cNvPr>
          <p:cNvSpPr txBox="1"/>
          <p:nvPr/>
        </p:nvSpPr>
        <p:spPr>
          <a:xfrm>
            <a:off x="10109276" y="2134028"/>
            <a:ext cx="627095" cy="400110"/>
          </a:xfrm>
          <a:prstGeom prst="rect">
            <a:avLst/>
          </a:prstGeom>
          <a:noFill/>
        </p:spPr>
        <p:txBody>
          <a:bodyPr wrap="none" rtlCol="0">
            <a:spAutoFit/>
          </a:bodyPr>
          <a:lstStyle/>
          <a:p>
            <a:r>
              <a:rPr lang="en-US" sz="2000" b="1">
                <a:solidFill>
                  <a:schemeClr val="bg1"/>
                </a:solidFill>
                <a:latin typeface="Aktiv Grotesk" panose="020B0504020202020204"/>
              </a:rPr>
              <a:t>86%</a:t>
            </a:r>
          </a:p>
        </p:txBody>
      </p:sp>
      <p:sp>
        <p:nvSpPr>
          <p:cNvPr id="22" name="TextBox 21">
            <a:extLst>
              <a:ext uri="{FF2B5EF4-FFF2-40B4-BE49-F238E27FC236}">
                <a16:creationId xmlns:a16="http://schemas.microsoft.com/office/drawing/2014/main" id="{3AB5D719-C01E-4175-EB66-834CC5708767}"/>
              </a:ext>
            </a:extLst>
          </p:cNvPr>
          <p:cNvSpPr txBox="1"/>
          <p:nvPr/>
        </p:nvSpPr>
        <p:spPr>
          <a:xfrm>
            <a:off x="10094116" y="2448046"/>
            <a:ext cx="1792939" cy="738664"/>
          </a:xfrm>
          <a:prstGeom prst="rect">
            <a:avLst/>
          </a:prstGeom>
          <a:noFill/>
        </p:spPr>
        <p:txBody>
          <a:bodyPr wrap="square" rtlCol="0">
            <a:spAutoFit/>
          </a:bodyPr>
          <a:lstStyle/>
          <a:p>
            <a:r>
              <a:rPr lang="en-US" sz="1400">
                <a:solidFill>
                  <a:schemeClr val="bg1"/>
                </a:solidFill>
                <a:latin typeface="Aktiv Grotesk" panose="020B0504020202020204"/>
              </a:rPr>
              <a:t>of students used AI</a:t>
            </a:r>
          </a:p>
          <a:p>
            <a:r>
              <a:rPr lang="en-US" sz="1400">
                <a:solidFill>
                  <a:schemeClr val="bg1"/>
                </a:solidFill>
                <a:latin typeface="Aktiv Grotesk" panose="020B0504020202020204"/>
              </a:rPr>
              <a:t>tools in the 2024-2025 school year</a:t>
            </a:r>
          </a:p>
        </p:txBody>
      </p:sp>
      <p:cxnSp>
        <p:nvCxnSpPr>
          <p:cNvPr id="23" name="Straight Connector 22">
            <a:extLst>
              <a:ext uri="{FF2B5EF4-FFF2-40B4-BE49-F238E27FC236}">
                <a16:creationId xmlns:a16="http://schemas.microsoft.com/office/drawing/2014/main" id="{3AB765C9-6D72-9248-7B26-3170B6D814CB}"/>
              </a:ext>
            </a:extLst>
          </p:cNvPr>
          <p:cNvCxnSpPr/>
          <p:nvPr/>
        </p:nvCxnSpPr>
        <p:spPr>
          <a:xfrm>
            <a:off x="10252524" y="3276482"/>
            <a:ext cx="1303589"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94F7F92-1E5A-A4BF-8AC2-7158CD608E6B}"/>
              </a:ext>
            </a:extLst>
          </p:cNvPr>
          <p:cNvSpPr txBox="1"/>
          <p:nvPr/>
        </p:nvSpPr>
        <p:spPr>
          <a:xfrm>
            <a:off x="10109276" y="3315146"/>
            <a:ext cx="1335622" cy="400110"/>
          </a:xfrm>
          <a:prstGeom prst="rect">
            <a:avLst/>
          </a:prstGeom>
          <a:noFill/>
        </p:spPr>
        <p:txBody>
          <a:bodyPr wrap="none" rtlCol="0">
            <a:spAutoFit/>
          </a:bodyPr>
          <a:lstStyle/>
          <a:p>
            <a:r>
              <a:rPr lang="en-US" sz="1000">
                <a:solidFill>
                  <a:schemeClr val="accent5">
                    <a:lumMod val="20000"/>
                    <a:lumOff val="80000"/>
                  </a:schemeClr>
                </a:solidFill>
              </a:rPr>
              <a:t>CDT Survey Report,</a:t>
            </a:r>
          </a:p>
          <a:p>
            <a:r>
              <a:rPr lang="en-US" sz="1000">
                <a:solidFill>
                  <a:schemeClr val="accent5">
                    <a:lumMod val="20000"/>
                    <a:lumOff val="80000"/>
                  </a:schemeClr>
                </a:solidFill>
              </a:rPr>
              <a:t>2025</a:t>
            </a:r>
          </a:p>
        </p:txBody>
      </p:sp>
      <p:sp>
        <p:nvSpPr>
          <p:cNvPr id="25" name="Rectangle: Top Corners Rounded 24">
            <a:extLst>
              <a:ext uri="{FF2B5EF4-FFF2-40B4-BE49-F238E27FC236}">
                <a16:creationId xmlns:a16="http://schemas.microsoft.com/office/drawing/2014/main" id="{26EC1977-D629-F073-3E34-B53031334536}"/>
              </a:ext>
            </a:extLst>
          </p:cNvPr>
          <p:cNvSpPr/>
          <p:nvPr/>
        </p:nvSpPr>
        <p:spPr>
          <a:xfrm rot="5400000">
            <a:off x="8093459" y="2027926"/>
            <a:ext cx="1647201" cy="5796755"/>
          </a:xfrm>
          <a:prstGeom prst="round2SameRect">
            <a:avLst>
              <a:gd name="adj1" fmla="val 11485"/>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F500C50-A55D-8920-A746-F9C97F611B2F}"/>
              </a:ext>
            </a:extLst>
          </p:cNvPr>
          <p:cNvSpPr/>
          <p:nvPr/>
        </p:nvSpPr>
        <p:spPr>
          <a:xfrm>
            <a:off x="5985814" y="4102703"/>
            <a:ext cx="45719" cy="1647201"/>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6AD2BC-123C-B3E4-A98E-BD3D1F0C17E8}"/>
              </a:ext>
            </a:extLst>
          </p:cNvPr>
          <p:cNvSpPr txBox="1"/>
          <p:nvPr/>
        </p:nvSpPr>
        <p:spPr>
          <a:xfrm>
            <a:off x="6070676" y="4073302"/>
            <a:ext cx="3042692" cy="338554"/>
          </a:xfrm>
          <a:prstGeom prst="rect">
            <a:avLst/>
          </a:prstGeom>
          <a:noFill/>
        </p:spPr>
        <p:txBody>
          <a:bodyPr wrap="none" rtlCol="0">
            <a:spAutoFit/>
          </a:bodyPr>
          <a:lstStyle/>
          <a:p>
            <a:r>
              <a:rPr lang="en-US" sz="1600" b="1">
                <a:solidFill>
                  <a:schemeClr val="bg1"/>
                </a:solidFill>
                <a:latin typeface="Aktiv Grotesk" panose="020B0504020202020204"/>
              </a:rPr>
              <a:t>Importance of Audio in Education</a:t>
            </a:r>
          </a:p>
        </p:txBody>
      </p:sp>
      <p:sp>
        <p:nvSpPr>
          <p:cNvPr id="29" name="TextBox 28">
            <a:extLst>
              <a:ext uri="{FF2B5EF4-FFF2-40B4-BE49-F238E27FC236}">
                <a16:creationId xmlns:a16="http://schemas.microsoft.com/office/drawing/2014/main" id="{8F6B4086-805C-453A-4BFB-5856C37A7D03}"/>
              </a:ext>
            </a:extLst>
          </p:cNvPr>
          <p:cNvSpPr txBox="1"/>
          <p:nvPr/>
        </p:nvSpPr>
        <p:spPr>
          <a:xfrm>
            <a:off x="6523450" y="4533667"/>
            <a:ext cx="631904" cy="400110"/>
          </a:xfrm>
          <a:prstGeom prst="rect">
            <a:avLst/>
          </a:prstGeom>
          <a:noFill/>
        </p:spPr>
        <p:txBody>
          <a:bodyPr wrap="none" rtlCol="0">
            <a:spAutoFit/>
          </a:bodyPr>
          <a:lstStyle/>
          <a:p>
            <a:r>
              <a:rPr lang="en-US" sz="2000" b="1">
                <a:solidFill>
                  <a:schemeClr val="bg1"/>
                </a:solidFill>
                <a:latin typeface="Aktiv Grotesk" panose="020B0504020202020204"/>
              </a:rPr>
              <a:t>76%</a:t>
            </a:r>
          </a:p>
        </p:txBody>
      </p:sp>
      <p:sp>
        <p:nvSpPr>
          <p:cNvPr id="30" name="TextBox 29">
            <a:extLst>
              <a:ext uri="{FF2B5EF4-FFF2-40B4-BE49-F238E27FC236}">
                <a16:creationId xmlns:a16="http://schemas.microsoft.com/office/drawing/2014/main" id="{030C5C77-B5FA-A844-C066-05AA409AB389}"/>
              </a:ext>
            </a:extLst>
          </p:cNvPr>
          <p:cNvSpPr txBox="1"/>
          <p:nvPr/>
        </p:nvSpPr>
        <p:spPr>
          <a:xfrm>
            <a:off x="7099163" y="4579834"/>
            <a:ext cx="1792939" cy="307777"/>
          </a:xfrm>
          <a:prstGeom prst="rect">
            <a:avLst/>
          </a:prstGeom>
          <a:noFill/>
        </p:spPr>
        <p:txBody>
          <a:bodyPr wrap="square" rtlCol="0">
            <a:spAutoFit/>
          </a:bodyPr>
          <a:lstStyle/>
          <a:p>
            <a:r>
              <a:rPr lang="en-US" sz="1400" b="1">
                <a:solidFill>
                  <a:schemeClr val="bg1"/>
                </a:solidFill>
                <a:latin typeface="Aktiv Grotesk" panose="020B0504020202020204"/>
              </a:rPr>
              <a:t>Vocabulary Boost</a:t>
            </a:r>
          </a:p>
        </p:txBody>
      </p:sp>
      <p:sp>
        <p:nvSpPr>
          <p:cNvPr id="31" name="TextBox 30">
            <a:extLst>
              <a:ext uri="{FF2B5EF4-FFF2-40B4-BE49-F238E27FC236}">
                <a16:creationId xmlns:a16="http://schemas.microsoft.com/office/drawing/2014/main" id="{3E11F242-8DDF-4B50-717D-EA011AFF7544}"/>
              </a:ext>
            </a:extLst>
          </p:cNvPr>
          <p:cNvSpPr txBox="1"/>
          <p:nvPr/>
        </p:nvSpPr>
        <p:spPr>
          <a:xfrm>
            <a:off x="6533571" y="4986246"/>
            <a:ext cx="631904" cy="400110"/>
          </a:xfrm>
          <a:prstGeom prst="rect">
            <a:avLst/>
          </a:prstGeom>
          <a:noFill/>
        </p:spPr>
        <p:txBody>
          <a:bodyPr wrap="none" rtlCol="0">
            <a:spAutoFit/>
          </a:bodyPr>
          <a:lstStyle/>
          <a:p>
            <a:r>
              <a:rPr lang="en-US" sz="2000" b="1">
                <a:solidFill>
                  <a:schemeClr val="bg1"/>
                </a:solidFill>
                <a:latin typeface="Aktiv Grotesk" panose="020B0504020202020204"/>
              </a:rPr>
              <a:t>50%</a:t>
            </a:r>
          </a:p>
        </p:txBody>
      </p:sp>
      <p:sp>
        <p:nvSpPr>
          <p:cNvPr id="32" name="TextBox 31">
            <a:extLst>
              <a:ext uri="{FF2B5EF4-FFF2-40B4-BE49-F238E27FC236}">
                <a16:creationId xmlns:a16="http://schemas.microsoft.com/office/drawing/2014/main" id="{C9F5875B-B56E-4F8D-235A-627F3058B556}"/>
              </a:ext>
            </a:extLst>
          </p:cNvPr>
          <p:cNvSpPr txBox="1"/>
          <p:nvPr/>
        </p:nvSpPr>
        <p:spPr>
          <a:xfrm>
            <a:off x="7109284" y="5032413"/>
            <a:ext cx="1792939" cy="307777"/>
          </a:xfrm>
          <a:prstGeom prst="rect">
            <a:avLst/>
          </a:prstGeom>
          <a:noFill/>
        </p:spPr>
        <p:txBody>
          <a:bodyPr wrap="square" rtlCol="0">
            <a:spAutoFit/>
          </a:bodyPr>
          <a:lstStyle/>
          <a:p>
            <a:r>
              <a:rPr lang="en-US" sz="1400" b="1">
                <a:solidFill>
                  <a:schemeClr val="bg1"/>
                </a:solidFill>
                <a:latin typeface="Aktiv Grotesk" panose="020B0504020202020204"/>
              </a:rPr>
              <a:t>Participation Rates</a:t>
            </a:r>
          </a:p>
        </p:txBody>
      </p:sp>
      <p:sp>
        <p:nvSpPr>
          <p:cNvPr id="33" name="TextBox 32">
            <a:extLst>
              <a:ext uri="{FF2B5EF4-FFF2-40B4-BE49-F238E27FC236}">
                <a16:creationId xmlns:a16="http://schemas.microsoft.com/office/drawing/2014/main" id="{3995D819-3F3C-3F73-2AD1-F74488CA0442}"/>
              </a:ext>
            </a:extLst>
          </p:cNvPr>
          <p:cNvSpPr txBox="1"/>
          <p:nvPr/>
        </p:nvSpPr>
        <p:spPr>
          <a:xfrm>
            <a:off x="9144348" y="4553006"/>
            <a:ext cx="631904" cy="400110"/>
          </a:xfrm>
          <a:prstGeom prst="rect">
            <a:avLst/>
          </a:prstGeom>
          <a:noFill/>
        </p:spPr>
        <p:txBody>
          <a:bodyPr wrap="none" rtlCol="0">
            <a:spAutoFit/>
          </a:bodyPr>
          <a:lstStyle/>
          <a:p>
            <a:r>
              <a:rPr lang="en-US" sz="2000" b="1">
                <a:solidFill>
                  <a:schemeClr val="bg1"/>
                </a:solidFill>
                <a:latin typeface="Aktiv Grotesk" panose="020B0504020202020204"/>
              </a:rPr>
              <a:t>46%</a:t>
            </a:r>
          </a:p>
        </p:txBody>
      </p:sp>
      <p:sp>
        <p:nvSpPr>
          <p:cNvPr id="34" name="TextBox 33">
            <a:extLst>
              <a:ext uri="{FF2B5EF4-FFF2-40B4-BE49-F238E27FC236}">
                <a16:creationId xmlns:a16="http://schemas.microsoft.com/office/drawing/2014/main" id="{D131FBE9-FD93-69DB-3C45-DDF37E292479}"/>
              </a:ext>
            </a:extLst>
          </p:cNvPr>
          <p:cNvSpPr txBox="1"/>
          <p:nvPr/>
        </p:nvSpPr>
        <p:spPr>
          <a:xfrm>
            <a:off x="9720061" y="4599173"/>
            <a:ext cx="2045185" cy="307777"/>
          </a:xfrm>
          <a:prstGeom prst="rect">
            <a:avLst/>
          </a:prstGeom>
          <a:noFill/>
        </p:spPr>
        <p:txBody>
          <a:bodyPr wrap="square" rtlCol="0">
            <a:spAutoFit/>
          </a:bodyPr>
          <a:lstStyle/>
          <a:p>
            <a:r>
              <a:rPr lang="en-US" sz="1400" b="1">
                <a:solidFill>
                  <a:schemeClr val="bg1"/>
                </a:solidFill>
                <a:latin typeface="Aktiv Grotesk" panose="020B0504020202020204"/>
              </a:rPr>
              <a:t>Comprehension Scores</a:t>
            </a:r>
          </a:p>
        </p:txBody>
      </p:sp>
      <p:sp>
        <p:nvSpPr>
          <p:cNvPr id="35" name="TextBox 34">
            <a:extLst>
              <a:ext uri="{FF2B5EF4-FFF2-40B4-BE49-F238E27FC236}">
                <a16:creationId xmlns:a16="http://schemas.microsoft.com/office/drawing/2014/main" id="{8B90C509-E488-0F5C-7508-7B890CCDDD14}"/>
              </a:ext>
            </a:extLst>
          </p:cNvPr>
          <p:cNvSpPr txBox="1"/>
          <p:nvPr/>
        </p:nvSpPr>
        <p:spPr>
          <a:xfrm>
            <a:off x="9154469" y="5005585"/>
            <a:ext cx="631904" cy="400110"/>
          </a:xfrm>
          <a:prstGeom prst="rect">
            <a:avLst/>
          </a:prstGeom>
          <a:noFill/>
        </p:spPr>
        <p:txBody>
          <a:bodyPr wrap="none" rtlCol="0">
            <a:spAutoFit/>
          </a:bodyPr>
          <a:lstStyle/>
          <a:p>
            <a:r>
              <a:rPr lang="en-US" sz="2000" b="1">
                <a:solidFill>
                  <a:schemeClr val="bg1"/>
                </a:solidFill>
                <a:latin typeface="Aktiv Grotesk" panose="020B0504020202020204"/>
              </a:rPr>
              <a:t>10%</a:t>
            </a:r>
          </a:p>
        </p:txBody>
      </p:sp>
      <p:sp>
        <p:nvSpPr>
          <p:cNvPr id="36" name="TextBox 35">
            <a:extLst>
              <a:ext uri="{FF2B5EF4-FFF2-40B4-BE49-F238E27FC236}">
                <a16:creationId xmlns:a16="http://schemas.microsoft.com/office/drawing/2014/main" id="{B29006FF-6144-165D-7201-435B561861AC}"/>
              </a:ext>
            </a:extLst>
          </p:cNvPr>
          <p:cNvSpPr txBox="1"/>
          <p:nvPr/>
        </p:nvSpPr>
        <p:spPr>
          <a:xfrm>
            <a:off x="9730182" y="5051752"/>
            <a:ext cx="1792939" cy="307777"/>
          </a:xfrm>
          <a:prstGeom prst="rect">
            <a:avLst/>
          </a:prstGeom>
          <a:noFill/>
        </p:spPr>
        <p:txBody>
          <a:bodyPr wrap="square" rtlCol="0">
            <a:spAutoFit/>
          </a:bodyPr>
          <a:lstStyle/>
          <a:p>
            <a:r>
              <a:rPr lang="en-US" sz="1400" b="1">
                <a:solidFill>
                  <a:schemeClr val="bg1"/>
                </a:solidFill>
                <a:latin typeface="Aktiv Grotesk" panose="020B0504020202020204"/>
              </a:rPr>
              <a:t>Test Scores</a:t>
            </a:r>
          </a:p>
        </p:txBody>
      </p:sp>
      <p:sp>
        <p:nvSpPr>
          <p:cNvPr id="37" name="Arrow: Up 36">
            <a:extLst>
              <a:ext uri="{FF2B5EF4-FFF2-40B4-BE49-F238E27FC236}">
                <a16:creationId xmlns:a16="http://schemas.microsoft.com/office/drawing/2014/main" id="{FE939452-A8F3-8122-DED4-A62BD1F83C24}"/>
              </a:ext>
            </a:extLst>
          </p:cNvPr>
          <p:cNvSpPr/>
          <p:nvPr/>
        </p:nvSpPr>
        <p:spPr>
          <a:xfrm>
            <a:off x="6187902" y="4592488"/>
            <a:ext cx="320472" cy="643719"/>
          </a:xfrm>
          <a:prstGeom prst="upArrow">
            <a:avLst/>
          </a:prstGeom>
          <a:solidFill>
            <a:srgbClr val="56EA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B56102ED-5DA9-F0F2-3AC8-503DF6670077}"/>
              </a:ext>
            </a:extLst>
          </p:cNvPr>
          <p:cNvSpPr/>
          <p:nvPr/>
        </p:nvSpPr>
        <p:spPr>
          <a:xfrm>
            <a:off x="8828979" y="4638153"/>
            <a:ext cx="320472" cy="643719"/>
          </a:xfrm>
          <a:prstGeom prst="upArrow">
            <a:avLst/>
          </a:prstGeom>
          <a:solidFill>
            <a:srgbClr val="56EA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ontent Placeholder 4">
            <a:extLst>
              <a:ext uri="{FF2B5EF4-FFF2-40B4-BE49-F238E27FC236}">
                <a16:creationId xmlns:a16="http://schemas.microsoft.com/office/drawing/2014/main" id="{BFA0E923-4A74-5358-71C8-CD4EFFD4BF4B}"/>
              </a:ext>
            </a:extLst>
          </p:cNvPr>
          <p:cNvSpPr>
            <a:spLocks noGrp="1"/>
          </p:cNvSpPr>
          <p:nvPr>
            <p:ph idx="1"/>
          </p:nvPr>
        </p:nvSpPr>
        <p:spPr>
          <a:xfrm>
            <a:off x="168840" y="1883201"/>
            <a:ext cx="5302979" cy="4598438"/>
          </a:xfrm>
        </p:spPr>
        <p:txBody>
          <a:bodyPr>
            <a:normAutofit/>
          </a:bodyPr>
          <a:lstStyle/>
          <a:p>
            <a:pPr>
              <a:lnSpc>
                <a:spcPct val="100000"/>
              </a:lnSpc>
              <a:spcBef>
                <a:spcPts val="0"/>
              </a:spcBef>
              <a:buClr>
                <a:schemeClr val="accent2"/>
              </a:buClr>
              <a:buFont typeface="Courier New" panose="02070309020205020404" pitchFamily="49" charset="0"/>
              <a:buChar char="o"/>
            </a:pPr>
            <a:r>
              <a:rPr lang="en-US" sz="2400" b="1">
                <a:solidFill>
                  <a:srgbClr val="00957A"/>
                </a:solidFill>
              </a:rPr>
              <a:t>Budget Environment: 2026-2027</a:t>
            </a:r>
          </a:p>
          <a:p>
            <a:pPr lvl="1">
              <a:lnSpc>
                <a:spcPct val="100000"/>
              </a:lnSpc>
              <a:spcBef>
                <a:spcPts val="0"/>
              </a:spcBef>
              <a:buClr>
                <a:schemeClr val="accent2"/>
              </a:buClr>
              <a:buFont typeface="Courier New" panose="02070309020205020404" pitchFamily="49" charset="0"/>
              <a:buChar char="o"/>
            </a:pPr>
            <a:endParaRPr lang="en-US" sz="2400"/>
          </a:p>
          <a:p>
            <a:pPr>
              <a:lnSpc>
                <a:spcPct val="100000"/>
              </a:lnSpc>
              <a:spcBef>
                <a:spcPts val="0"/>
              </a:spcBef>
              <a:buClr>
                <a:schemeClr val="accent2"/>
              </a:buClr>
              <a:buFont typeface="Courier New" panose="02070309020205020404" pitchFamily="49" charset="0"/>
              <a:buChar char="o"/>
            </a:pPr>
            <a:r>
              <a:rPr lang="en-US" sz="2400" b="1">
                <a:solidFill>
                  <a:srgbClr val="00957A"/>
                </a:solidFill>
              </a:rPr>
              <a:t>Shift 1:1 Device to Classroom Carts</a:t>
            </a:r>
          </a:p>
          <a:p>
            <a:pPr>
              <a:lnSpc>
                <a:spcPct val="100000"/>
              </a:lnSpc>
              <a:spcBef>
                <a:spcPts val="0"/>
              </a:spcBef>
              <a:buClr>
                <a:schemeClr val="accent2"/>
              </a:buClr>
              <a:buFont typeface="Courier New" panose="02070309020205020404" pitchFamily="49" charset="0"/>
              <a:buChar char="o"/>
            </a:pPr>
            <a:endParaRPr lang="en-US" sz="2400" b="1">
              <a:solidFill>
                <a:srgbClr val="00957A"/>
              </a:solidFill>
            </a:endParaRPr>
          </a:p>
          <a:p>
            <a:pPr>
              <a:lnSpc>
                <a:spcPct val="100000"/>
              </a:lnSpc>
              <a:spcBef>
                <a:spcPts val="0"/>
              </a:spcBef>
              <a:buClr>
                <a:schemeClr val="accent2"/>
              </a:buClr>
              <a:buFont typeface="Courier New" panose="02070309020205020404" pitchFamily="49" charset="0"/>
              <a:buChar char="o"/>
            </a:pPr>
            <a:r>
              <a:rPr lang="en-US" sz="2400" b="1">
                <a:solidFill>
                  <a:srgbClr val="00957A"/>
                </a:solidFill>
              </a:rPr>
              <a:t>Enhanced Audio Learning with AI Platforms</a:t>
            </a:r>
          </a:p>
          <a:p>
            <a:pPr marL="457200" lvl="1" indent="0">
              <a:lnSpc>
                <a:spcPct val="100000"/>
              </a:lnSpc>
              <a:spcBef>
                <a:spcPts val="0"/>
              </a:spcBef>
              <a:buClr>
                <a:schemeClr val="accent2"/>
              </a:buClr>
              <a:buNone/>
            </a:pPr>
            <a:endParaRPr lang="en-US" sz="2400"/>
          </a:p>
          <a:p>
            <a:pPr marL="457200" lvl="1" indent="0">
              <a:lnSpc>
                <a:spcPct val="100000"/>
              </a:lnSpc>
              <a:spcBef>
                <a:spcPts val="0"/>
              </a:spcBef>
              <a:buClr>
                <a:schemeClr val="accent2"/>
              </a:buClr>
              <a:buNone/>
            </a:pPr>
            <a:endParaRPr lang="en-US" sz="2400"/>
          </a:p>
        </p:txBody>
      </p:sp>
    </p:spTree>
    <p:extLst>
      <p:ext uri="{BB962C8B-B14F-4D97-AF65-F5344CB8AC3E}">
        <p14:creationId xmlns:p14="http://schemas.microsoft.com/office/powerpoint/2010/main" val="1214540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E6AEA-33AF-FE29-49E3-3441A26AD2D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CC74B74-27CF-8DC5-1470-D360FBBF2D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4000" y="-12216"/>
            <a:ext cx="6858000" cy="6858000"/>
          </a:xfrm>
          <a:prstGeom prst="rect">
            <a:avLst/>
          </a:prstGeom>
        </p:spPr>
      </p:pic>
      <p:sp>
        <p:nvSpPr>
          <p:cNvPr id="10" name="Rectangle 9">
            <a:extLst>
              <a:ext uri="{FF2B5EF4-FFF2-40B4-BE49-F238E27FC236}">
                <a16:creationId xmlns:a16="http://schemas.microsoft.com/office/drawing/2014/main" id="{15DB5205-473D-6906-4908-82D7B6B54A2E}"/>
              </a:ext>
            </a:extLst>
          </p:cNvPr>
          <p:cNvSpPr/>
          <p:nvPr/>
        </p:nvSpPr>
        <p:spPr>
          <a:xfrm>
            <a:off x="0" y="-15944"/>
            <a:ext cx="6223819" cy="68579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pic>
        <p:nvPicPr>
          <p:cNvPr id="27" name="Picture 26" descr="A blue and white lines on a black background&#10;&#10;AI-generated content may be incorrect.">
            <a:extLst>
              <a:ext uri="{FF2B5EF4-FFF2-40B4-BE49-F238E27FC236}">
                <a16:creationId xmlns:a16="http://schemas.microsoft.com/office/drawing/2014/main" id="{9DD34AAB-BA48-C10E-56B5-5161A5A785C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flipH="1">
            <a:off x="-1" y="4386075"/>
            <a:ext cx="12191999" cy="2459709"/>
          </a:xfrm>
          <a:prstGeom prst="rect">
            <a:avLst/>
          </a:prstGeom>
        </p:spPr>
      </p:pic>
      <p:sp>
        <p:nvSpPr>
          <p:cNvPr id="3" name="Title 1">
            <a:extLst>
              <a:ext uri="{FF2B5EF4-FFF2-40B4-BE49-F238E27FC236}">
                <a16:creationId xmlns:a16="http://schemas.microsoft.com/office/drawing/2014/main" id="{0101BA45-CF5D-14E8-EB35-8361F55FE596}"/>
              </a:ext>
            </a:extLst>
          </p:cNvPr>
          <p:cNvSpPr>
            <a:spLocks noGrp="1"/>
          </p:cNvSpPr>
          <p:nvPr>
            <p:ph type="title"/>
          </p:nvPr>
        </p:nvSpPr>
        <p:spPr>
          <a:xfrm>
            <a:off x="399115" y="387432"/>
            <a:ext cx="10206488" cy="506631"/>
          </a:xfrm>
        </p:spPr>
        <p:txBody>
          <a:bodyPr>
            <a:noAutofit/>
          </a:bodyPr>
          <a:lstStyle/>
          <a:p>
            <a:r>
              <a:rPr lang="en-US" sz="4000" dirty="0">
                <a:solidFill>
                  <a:schemeClr val="bg1"/>
                </a:solidFill>
                <a:effectLst>
                  <a:outerShdw blurRad="38100" dist="38100" dir="2700000" algn="tl">
                    <a:srgbClr val="000000">
                      <a:alpha val="43137"/>
                    </a:srgbClr>
                  </a:outerShdw>
                </a:effectLst>
              </a:rPr>
              <a:t>Why headsets matter </a:t>
            </a:r>
            <a:br>
              <a:rPr lang="en-US" sz="4000" dirty="0">
                <a:solidFill>
                  <a:schemeClr val="bg1"/>
                </a:solidFill>
                <a:effectLst>
                  <a:outerShdw blurRad="38100" dist="38100" dir="2700000" algn="tl">
                    <a:srgbClr val="000000">
                      <a:alpha val="43137"/>
                    </a:srgbClr>
                  </a:outerShdw>
                </a:effectLst>
              </a:rPr>
            </a:br>
            <a:r>
              <a:rPr lang="en-US" sz="4000" dirty="0">
                <a:solidFill>
                  <a:schemeClr val="bg1"/>
                </a:solidFill>
                <a:effectLst>
                  <a:outerShdw blurRad="38100" dist="38100" dir="2700000" algn="tl">
                    <a:srgbClr val="000000">
                      <a:alpha val="43137"/>
                    </a:srgbClr>
                  </a:outerShdw>
                </a:effectLst>
              </a:rPr>
              <a:t>in education</a:t>
            </a:r>
          </a:p>
        </p:txBody>
      </p:sp>
      <p:sp>
        <p:nvSpPr>
          <p:cNvPr id="4" name="TextBox 3">
            <a:extLst>
              <a:ext uri="{FF2B5EF4-FFF2-40B4-BE49-F238E27FC236}">
                <a16:creationId xmlns:a16="http://schemas.microsoft.com/office/drawing/2014/main" id="{DBFC48BD-6BAD-37A7-2779-952EFDFF66B7}"/>
              </a:ext>
            </a:extLst>
          </p:cNvPr>
          <p:cNvSpPr txBox="1"/>
          <p:nvPr/>
        </p:nvSpPr>
        <p:spPr>
          <a:xfrm>
            <a:off x="399115" y="1731600"/>
            <a:ext cx="5232575" cy="3145476"/>
          </a:xfrm>
          <a:prstGeom prst="rect">
            <a:avLst/>
          </a:prstGeom>
          <a:noFill/>
        </p:spPr>
        <p:txBody>
          <a:bodyPr wrap="square" rtlCol="0">
            <a:spAutoFit/>
          </a:bodyPr>
          <a:lstStyle/>
          <a:p>
            <a:pPr marL="342900" indent="-342900">
              <a:lnSpc>
                <a:spcPct val="110000"/>
              </a:lnSpc>
              <a:spcAft>
                <a:spcPts val="2400"/>
              </a:spcAft>
              <a:buClr>
                <a:schemeClr val="accent2"/>
              </a:buClr>
              <a:buFont typeface="Courier New" panose="02070309020205020404" pitchFamily="49" charset="0"/>
              <a:buChar char="o"/>
            </a:pPr>
            <a:r>
              <a:rPr lang="en-US" sz="2200" dirty="0">
                <a:solidFill>
                  <a:schemeClr val="bg1"/>
                </a:solidFill>
                <a:latin typeface="Aktiv Grotesk" panose="020B0504020202020204"/>
                <a:cs typeface="Arial" panose="020B0604020202020204" pitchFamily="34" charset="0"/>
              </a:rPr>
              <a:t>Keeps students focused by blocking out distractions so they can stay on task.</a:t>
            </a:r>
          </a:p>
          <a:p>
            <a:pPr marL="342900" indent="-342900">
              <a:spcAft>
                <a:spcPts val="2400"/>
              </a:spcAft>
              <a:buClr>
                <a:schemeClr val="accent2"/>
              </a:buClr>
              <a:buFont typeface="Courier New" panose="02070309020205020404" pitchFamily="49" charset="0"/>
              <a:buChar char="o"/>
            </a:pPr>
            <a:r>
              <a:rPr lang="en-US" sz="2200" dirty="0">
                <a:solidFill>
                  <a:schemeClr val="bg1"/>
                </a:solidFill>
                <a:latin typeface="Aktiv Grotesk" panose="020B0504020202020204"/>
                <a:cs typeface="Arial" panose="020B0604020202020204" pitchFamily="34" charset="0"/>
              </a:rPr>
              <a:t>Supports self-paced learning so students can learn in the way that works best for them.</a:t>
            </a:r>
          </a:p>
          <a:p>
            <a:pPr marL="342900" indent="-342900">
              <a:spcAft>
                <a:spcPts val="2400"/>
              </a:spcAft>
              <a:buClr>
                <a:schemeClr val="accent2"/>
              </a:buClr>
              <a:buFont typeface="Courier New" panose="02070309020205020404" pitchFamily="49" charset="0"/>
              <a:buChar char="o"/>
            </a:pPr>
            <a:r>
              <a:rPr lang="en-US" sz="2200" dirty="0">
                <a:solidFill>
                  <a:schemeClr val="bg1"/>
                </a:solidFill>
                <a:latin typeface="Aktiv Grotesk" panose="020B0504020202020204"/>
                <a:cs typeface="Arial" panose="020B0604020202020204" pitchFamily="34" charset="0"/>
              </a:rPr>
              <a:t>Promotes Interactive Learning – Hear and be heard for better learning results.</a:t>
            </a:r>
          </a:p>
        </p:txBody>
      </p:sp>
      <p:pic>
        <p:nvPicPr>
          <p:cNvPr id="9" name="Picture 8" descr="A green and black logo&#10;&#10;AI-generated content may be incorrect.">
            <a:extLst>
              <a:ext uri="{FF2B5EF4-FFF2-40B4-BE49-F238E27FC236}">
                <a16:creationId xmlns:a16="http://schemas.microsoft.com/office/drawing/2014/main" id="{0239FB67-5C49-574D-5C3B-A84950492F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8399" y="195953"/>
            <a:ext cx="1761685" cy="822120"/>
          </a:xfrm>
          <a:prstGeom prst="rect">
            <a:avLst/>
          </a:prstGeom>
        </p:spPr>
      </p:pic>
      <p:sp>
        <p:nvSpPr>
          <p:cNvPr id="5" name="TextBox 4">
            <a:extLst>
              <a:ext uri="{FF2B5EF4-FFF2-40B4-BE49-F238E27FC236}">
                <a16:creationId xmlns:a16="http://schemas.microsoft.com/office/drawing/2014/main" id="{78465678-72FE-6673-ABF2-ACBF5533FE8E}"/>
              </a:ext>
            </a:extLst>
          </p:cNvPr>
          <p:cNvSpPr txBox="1"/>
          <p:nvPr/>
        </p:nvSpPr>
        <p:spPr>
          <a:xfrm>
            <a:off x="420534" y="5292354"/>
            <a:ext cx="5675464" cy="830997"/>
          </a:xfrm>
          <a:prstGeom prst="rect">
            <a:avLst/>
          </a:prstGeom>
          <a:noFill/>
        </p:spPr>
        <p:txBody>
          <a:bodyPr wrap="none" rtlCol="0">
            <a:spAutoFit/>
          </a:bodyPr>
          <a:lstStyle/>
          <a:p>
            <a:r>
              <a:rPr lang="en-US" sz="2400" i="1" dirty="0">
                <a:solidFill>
                  <a:schemeClr val="accent2"/>
                </a:solidFill>
                <a:latin typeface="Aktiv Grotesk Medium" panose="020B0504020202020204"/>
                <a:cs typeface="Arial" panose="020B0604020202020204" pitchFamily="34" charset="0"/>
              </a:rPr>
              <a:t>But not all headsets are equal. </a:t>
            </a:r>
            <a:br>
              <a:rPr lang="en-US" sz="2400" i="1" dirty="0">
                <a:solidFill>
                  <a:schemeClr val="accent2"/>
                </a:solidFill>
                <a:latin typeface="Aktiv Grotesk Medium" panose="020B0504020202020204"/>
                <a:cs typeface="Arial" panose="020B0604020202020204" pitchFamily="34" charset="0"/>
              </a:rPr>
            </a:br>
            <a:r>
              <a:rPr lang="en-US" sz="2400" i="1" dirty="0">
                <a:solidFill>
                  <a:schemeClr val="accent2"/>
                </a:solidFill>
                <a:latin typeface="Aktiv Grotesk Medium" panose="020B0504020202020204"/>
                <a:cs typeface="Arial" panose="020B0604020202020204" pitchFamily="34" charset="0"/>
              </a:rPr>
              <a:t>Quality matters, especially in the classroom.</a:t>
            </a:r>
          </a:p>
        </p:txBody>
      </p:sp>
    </p:spTree>
    <p:extLst>
      <p:ext uri="{BB962C8B-B14F-4D97-AF65-F5344CB8AC3E}">
        <p14:creationId xmlns:p14="http://schemas.microsoft.com/office/powerpoint/2010/main" val="2262497247"/>
      </p:ext>
    </p:extLst>
  </p:cSld>
  <p:clrMapOvr>
    <a:masterClrMapping/>
  </p:clrMapOvr>
</p:sld>
</file>

<file path=ppt/theme/theme1.xml><?xml version="1.0" encoding="utf-8"?>
<a:theme xmlns:a="http://schemas.openxmlformats.org/drawingml/2006/main" name="Office Theme">
  <a:themeElements>
    <a:clrScheme name="AVID Brand Colors">
      <a:dk1>
        <a:srgbClr val="000000"/>
      </a:dk1>
      <a:lt1>
        <a:srgbClr val="FFFFFF"/>
      </a:lt1>
      <a:dk2>
        <a:srgbClr val="44546A"/>
      </a:dk2>
      <a:lt2>
        <a:srgbClr val="E7E6E6"/>
      </a:lt2>
      <a:accent1>
        <a:srgbClr val="009579"/>
      </a:accent1>
      <a:accent2>
        <a:srgbClr val="56EA75"/>
      </a:accent2>
      <a:accent3>
        <a:srgbClr val="000049"/>
      </a:accent3>
      <a:accent4>
        <a:srgbClr val="3050FF"/>
      </a:accent4>
      <a:accent5>
        <a:srgbClr val="86EDEE"/>
      </a:accent5>
      <a:accent6>
        <a:srgbClr val="D9E1E2"/>
      </a:accent6>
      <a:hlink>
        <a:srgbClr val="3050FF"/>
      </a:hlink>
      <a:folHlink>
        <a:srgbClr val="0095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ID_PPT_BrandTemplate 010225" id="{8B399F7A-D154-B745-B167-F261D5B36C95}" vid="{0E67B5A2-C038-6543-9767-BEBC35D05A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659768-8288-4bc0-98fa-7aa57fc017fc">
      <Terms xmlns="http://schemas.microsoft.com/office/infopath/2007/PartnerControls"/>
    </lcf76f155ced4ddcb4097134ff3c332f>
    <TaxCatchAll xmlns="af1008d7-01a5-441f-a073-a14ede87044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8551B78C6FCCE41A51514DAC4895122" ma:contentTypeVersion="17" ma:contentTypeDescription="Create a new document." ma:contentTypeScope="" ma:versionID="9ad63f83b2d02bebe31c33c6098886eb">
  <xsd:schema xmlns:xsd="http://www.w3.org/2001/XMLSchema" xmlns:xs="http://www.w3.org/2001/XMLSchema" xmlns:p="http://schemas.microsoft.com/office/2006/metadata/properties" xmlns:ns2="79659768-8288-4bc0-98fa-7aa57fc017fc" xmlns:ns3="af1008d7-01a5-441f-a073-a14ede87044a" targetNamespace="http://schemas.microsoft.com/office/2006/metadata/properties" ma:root="true" ma:fieldsID="610f7016f3675153c4e483438de2a8cf" ns2:_="" ns3:_="">
    <xsd:import namespace="79659768-8288-4bc0-98fa-7aa57fc017fc"/>
    <xsd:import namespace="af1008d7-01a5-441f-a073-a14ede87044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659768-8288-4bc0-98fa-7aa57fc017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c5345c1-5088-4060-81b0-423e90e87687"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1008d7-01a5-441f-a073-a14ede87044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d71dd2-97f7-44da-9f3a-91756ee5a28d}" ma:internalName="TaxCatchAll" ma:showField="CatchAllData" ma:web="af1008d7-01a5-441f-a073-a14ede87044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34600D-304A-4296-9564-F7E1CC4B5A32}">
  <ds:schemaRefs>
    <ds:schemaRef ds:uri="http://purl.org/dc/terms/"/>
    <ds:schemaRef ds:uri="http://schemas.microsoft.com/office/2006/metadata/properties"/>
    <ds:schemaRef ds:uri="http://schemas.microsoft.com/office/2006/documentManagement/types"/>
    <ds:schemaRef ds:uri="http://purl.org/dc/elements/1.1/"/>
    <ds:schemaRef ds:uri="af1008d7-01a5-441f-a073-a14ede87044a"/>
    <ds:schemaRef ds:uri="http://schemas.openxmlformats.org/package/2006/metadata/core-properties"/>
    <ds:schemaRef ds:uri="79659768-8288-4bc0-98fa-7aa57fc017fc"/>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5299F29E-4973-4275-9DB1-F7E52B614374}">
  <ds:schemaRefs>
    <ds:schemaRef ds:uri="http://schemas.microsoft.com/sharepoint/v3/contenttype/forms"/>
  </ds:schemaRefs>
</ds:datastoreItem>
</file>

<file path=customXml/itemProps3.xml><?xml version="1.0" encoding="utf-8"?>
<ds:datastoreItem xmlns:ds="http://schemas.openxmlformats.org/officeDocument/2006/customXml" ds:itemID="{C33B6A3F-4D93-4673-86E5-37613CBCFE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659768-8288-4bc0-98fa-7aa57fc017fc"/>
    <ds:schemaRef ds:uri="af1008d7-01a5-441f-a073-a14ede8704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4a09c5c-78fe-459b-9c3b-51ae78ae350d}" enabled="0" method="" siteId="{44a09c5c-78fe-459b-9c3b-51ae78ae350d}" removed="1"/>
</clbl:labelList>
</file>

<file path=docProps/app.xml><?xml version="1.0" encoding="utf-8"?>
<Properties xmlns="http://schemas.openxmlformats.org/officeDocument/2006/extended-properties" xmlns:vt="http://schemas.openxmlformats.org/officeDocument/2006/docPropsVTypes">
  <Template>AVID_PPT_BrandTemplate 010225</Template>
  <TotalTime>90796</TotalTime>
  <Words>2059</Words>
  <Application>Microsoft Office PowerPoint</Application>
  <PresentationFormat>Widescreen</PresentationFormat>
  <Paragraphs>369</Paragraphs>
  <Slides>26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Aktiv Grotesk</vt:lpstr>
      <vt:lpstr>Aktiv Grotesk Light</vt:lpstr>
      <vt:lpstr>Aktiv Grotesk Medium</vt:lpstr>
      <vt:lpstr>Arial</vt:lpstr>
      <vt:lpstr>Calibri</vt:lpstr>
      <vt:lpstr>Courier New</vt:lpstr>
      <vt:lpstr>Questa Sans</vt:lpstr>
      <vt:lpstr>Questa Sans Medium</vt:lpstr>
      <vt:lpstr>Wingdings</vt:lpstr>
      <vt:lpstr>Office Theme</vt:lpstr>
      <vt:lpstr>Your Partner of Choice for Educational Headsets</vt:lpstr>
      <vt:lpstr>Agenda</vt:lpstr>
      <vt:lpstr>PowerPoint Presentation</vt:lpstr>
      <vt:lpstr>Markets we proudly serve</vt:lpstr>
      <vt:lpstr>PowerPoint Presentation</vt:lpstr>
      <vt:lpstr>PowerPoint Presentation</vt:lpstr>
      <vt:lpstr>Importance of Audio in Education</vt:lpstr>
      <vt:lpstr>Education Trends</vt:lpstr>
      <vt:lpstr>Why headsets matter  in education</vt:lpstr>
      <vt:lpstr>AVID Headsets are State Testing Recommended</vt:lpstr>
      <vt:lpstr>The AVID Difference</vt:lpstr>
      <vt:lpstr>Featured Education Headsets</vt:lpstr>
      <vt:lpstr>PowerPoint Presentation</vt:lpstr>
      <vt:lpstr>Premium Education Headsets</vt:lpstr>
      <vt:lpstr>PowerPoint Presentation</vt:lpstr>
      <vt:lpstr>Economy Series Headphones Better Audio, Smarter Spending</vt:lpstr>
      <vt:lpstr>PowerPoint Presentation</vt:lpstr>
      <vt:lpstr>Economy Series Earbuds Affordable. Reliable. Ready for Learning. </vt:lpstr>
      <vt:lpstr>PowerPoint Presentation</vt:lpstr>
      <vt:lpstr>Headset Accessories</vt:lpstr>
      <vt:lpstr>PowerPoint Presentation</vt:lpstr>
      <vt:lpstr>AVID Resources</vt:lpstr>
      <vt:lpstr>AVID Customer Samples</vt:lpstr>
      <vt:lpstr>Upcoming Education Event</vt:lpstr>
      <vt:lpstr>Our Partnership Value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Ken Loyd</dc:creator>
  <cp:lastModifiedBy>Ken Loyd</cp:lastModifiedBy>
  <cp:revision>13</cp:revision>
  <cp:lastPrinted>2026-03-11T18:36:11Z</cp:lastPrinted>
  <dcterms:created xsi:type="dcterms:W3CDTF">2025-04-15T13:38:11Z</dcterms:created>
  <dcterms:modified xsi:type="dcterms:W3CDTF">2026-06-12T21:19:06Z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0x01010018551B78C6FCCE41A51514DAC4895122</vt:lpwstr>
  </property>
  <property fmtid="{D5CDD505-2E9C-101B-9397-08002B2CF9AE}" pid="3" name="MediaServiceImageTags">
    <vt:lpwstr/>
  </property>
  <property fmtid="{D5CDD505-2E9C-101B-9397-08002B2CF9AE}" pid="4" name="MSIP_Label_3abc11e2-eabd-43af-b34e-1588d30b8071_Enabled">
    <vt:lpwstr>true</vt:lpwstr>
  </property>
  <property fmtid="{D5CDD505-2E9C-101B-9397-08002B2CF9AE}" pid="5" name="MSIP_Label_3abc11e2-eabd-43af-b34e-1588d30b8071_SetDate">
    <vt:lpwstr>2025-01-02T16:01:04Z</vt:lpwstr>
  </property>
  <property fmtid="{D5CDD505-2E9C-101B-9397-08002B2CF9AE}" pid="6" name="MSIP_Label_3abc11e2-eabd-43af-b34e-1588d30b8071_Method">
    <vt:lpwstr>Standard</vt:lpwstr>
  </property>
  <property fmtid="{D5CDD505-2E9C-101B-9397-08002B2CF9AE}" pid="7" name="MSIP_Label_3abc11e2-eabd-43af-b34e-1588d30b8071_Name">
    <vt:lpwstr>defa4170-0d19-0005-0004-bc88714345d2</vt:lpwstr>
  </property>
  <property fmtid="{D5CDD505-2E9C-101B-9397-08002B2CF9AE}" pid="8" name="MSIP_Label_3abc11e2-eabd-43af-b34e-1588d30b8071_SiteId">
    <vt:lpwstr>44a09c5c-78fe-459b-9c3b-51ae78ae350d</vt:lpwstr>
  </property>
  <property fmtid="{D5CDD505-2E9C-101B-9397-08002B2CF9AE}" pid="9" name="MSIP_Label_3abc11e2-eabd-43af-b34e-1588d30b8071_ActionId">
    <vt:lpwstr>d9cc8889-889b-46f0-befa-ad9d0d66fe87</vt:lpwstr>
  </property>
  <property fmtid="{D5CDD505-2E9C-101B-9397-08002B2CF9AE}" pid="10" name="MSIP_Label_3abc11e2-eabd-43af-b34e-1588d30b8071_ContentBits">
    <vt:lpwstr>0</vt:lpwstr>
  </property>
</Properties>
</file>